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301" r:id="rId3"/>
    <p:sldId id="314" r:id="rId4"/>
    <p:sldId id="311" r:id="rId5"/>
    <p:sldId id="303" r:id="rId6"/>
    <p:sldId id="305" r:id="rId7"/>
    <p:sldId id="306" r:id="rId8"/>
    <p:sldId id="307" r:id="rId9"/>
    <p:sldId id="308" r:id="rId10"/>
    <p:sldId id="304" r:id="rId11"/>
    <p:sldId id="309" r:id="rId12"/>
    <p:sldId id="315" r:id="rId13"/>
    <p:sldId id="310" r:id="rId14"/>
    <p:sldId id="312" r:id="rId15"/>
    <p:sldId id="313"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287" r:id="rId47"/>
    <p:sldId id="288" r:id="rId48"/>
    <p:sldId id="291" r:id="rId49"/>
    <p:sldId id="290" r:id="rId50"/>
    <p:sldId id="292" r:id="rId51"/>
    <p:sldId id="293" r:id="rId52"/>
    <p:sldId id="294" r:id="rId53"/>
    <p:sldId id="295" r:id="rId54"/>
    <p:sldId id="296" r:id="rId55"/>
    <p:sldId id="297" r:id="rId56"/>
    <p:sldId id="298" r:id="rId57"/>
    <p:sldId id="300" r:id="rId58"/>
    <p:sldId id="299"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5226" autoAdjust="0"/>
  </p:normalViewPr>
  <p:slideViewPr>
    <p:cSldViewPr snapToGrid="0">
      <p:cViewPr varScale="1">
        <p:scale>
          <a:sx n="68" d="100"/>
          <a:sy n="68" d="100"/>
        </p:scale>
        <p:origin x="1470" y="72"/>
      </p:cViewPr>
      <p:guideLst>
        <p:guide orient="horz" pos="2160"/>
        <p:guide pos="2880"/>
      </p:guideLst>
    </p:cSldViewPr>
  </p:slideViewPr>
  <p:outlineViewPr>
    <p:cViewPr>
      <p:scale>
        <a:sx n="33" d="100"/>
        <a:sy n="33" d="100"/>
      </p:scale>
      <p:origin x="0" y="-17736"/>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6BADA-439F-40B8-B0D7-7648C0B0DE2F}" type="datetimeFigureOut">
              <a:rPr lang="en-US" smtClean="0"/>
              <a:pPr/>
              <a:t>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CDEB7-6ECF-4230-BFD4-D937BC474944}" type="slidenum">
              <a:rPr lang="en-US" smtClean="0"/>
              <a:pPr/>
              <a:t>‹#›</a:t>
            </a:fld>
            <a:endParaRPr lang="en-US"/>
          </a:p>
        </p:txBody>
      </p:sp>
    </p:spTree>
    <p:extLst>
      <p:ext uri="{BB962C8B-B14F-4D97-AF65-F5344CB8AC3E}">
        <p14:creationId xmlns:p14="http://schemas.microsoft.com/office/powerpoint/2010/main" val="350650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CDEB7-6ECF-4230-BFD4-D937BC474944}" type="slidenum">
              <a:rPr lang="en-US" smtClean="0"/>
              <a:pPr/>
              <a:t>2</a:t>
            </a:fld>
            <a:endParaRPr lang="en-US"/>
          </a:p>
        </p:txBody>
      </p:sp>
    </p:spTree>
    <p:extLst>
      <p:ext uri="{BB962C8B-B14F-4D97-AF65-F5344CB8AC3E}">
        <p14:creationId xmlns:p14="http://schemas.microsoft.com/office/powerpoint/2010/main" val="402992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CDEB7-6ECF-4230-BFD4-D937BC474944}" type="slidenum">
              <a:rPr lang="en-US" smtClean="0"/>
              <a:pPr/>
              <a:t>30</a:t>
            </a:fld>
            <a:endParaRPr lang="en-US"/>
          </a:p>
        </p:txBody>
      </p:sp>
    </p:spTree>
    <p:extLst>
      <p:ext uri="{BB962C8B-B14F-4D97-AF65-F5344CB8AC3E}">
        <p14:creationId xmlns:p14="http://schemas.microsoft.com/office/powerpoint/2010/main" val="292882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2AFD00-20DD-4A7E-B4B5-770FF80350B3}" type="datetimeFigureOut">
              <a:rPr lang="en-US" smtClean="0"/>
              <a:pPr/>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194592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AFD00-20DD-4A7E-B4B5-770FF80350B3}" type="datetimeFigureOut">
              <a:rPr lang="en-US" smtClean="0"/>
              <a:pPr/>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17316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AFD00-20DD-4A7E-B4B5-770FF80350B3}" type="datetimeFigureOut">
              <a:rPr lang="en-US" smtClean="0"/>
              <a:pPr/>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111291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AFD00-20DD-4A7E-B4B5-770FF80350B3}" type="datetimeFigureOut">
              <a:rPr lang="en-US" smtClean="0"/>
              <a:pPr/>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51166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2AFD00-20DD-4A7E-B4B5-770FF80350B3}" type="datetimeFigureOut">
              <a:rPr lang="en-US" smtClean="0"/>
              <a:pPr/>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77608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2AFD00-20DD-4A7E-B4B5-770FF80350B3}" type="datetimeFigureOut">
              <a:rPr lang="en-US" smtClean="0"/>
              <a:pPr/>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88051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2AFD00-20DD-4A7E-B4B5-770FF80350B3}" type="datetimeFigureOut">
              <a:rPr lang="en-US" smtClean="0"/>
              <a:pPr/>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34807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2AFD00-20DD-4A7E-B4B5-770FF80350B3}" type="datetimeFigureOut">
              <a:rPr lang="en-US" smtClean="0"/>
              <a:pPr/>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26408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AFD00-20DD-4A7E-B4B5-770FF80350B3}" type="datetimeFigureOut">
              <a:rPr lang="en-US" smtClean="0"/>
              <a:pPr/>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377812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AFD00-20DD-4A7E-B4B5-770FF80350B3}" type="datetimeFigureOut">
              <a:rPr lang="en-US" smtClean="0"/>
              <a:pPr/>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412942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AFD00-20DD-4A7E-B4B5-770FF80350B3}" type="datetimeFigureOut">
              <a:rPr lang="en-US" smtClean="0"/>
              <a:pPr/>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BCE17-7150-4F89-82F1-CE62E9DDB81C}" type="slidenum">
              <a:rPr lang="en-US" smtClean="0"/>
              <a:pPr/>
              <a:t>‹#›</a:t>
            </a:fld>
            <a:endParaRPr lang="en-US"/>
          </a:p>
        </p:txBody>
      </p:sp>
    </p:spTree>
    <p:extLst>
      <p:ext uri="{BB962C8B-B14F-4D97-AF65-F5344CB8AC3E}">
        <p14:creationId xmlns:p14="http://schemas.microsoft.com/office/powerpoint/2010/main" val="105861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AFD00-20DD-4A7E-B4B5-770FF80350B3}" type="datetimeFigureOut">
              <a:rPr lang="en-US" smtClean="0"/>
              <a:pPr/>
              <a:t>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BCE17-7150-4F89-82F1-CE62E9DDB81C}" type="slidenum">
              <a:rPr lang="en-US" smtClean="0"/>
              <a:pPr/>
              <a:t>‹#›</a:t>
            </a:fld>
            <a:endParaRPr lang="en-US"/>
          </a:p>
        </p:txBody>
      </p:sp>
    </p:spTree>
    <p:extLst>
      <p:ext uri="{BB962C8B-B14F-4D97-AF65-F5344CB8AC3E}">
        <p14:creationId xmlns:p14="http://schemas.microsoft.com/office/powerpoint/2010/main" val="497294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713AA9-A9EA-40BA-B1BD-8CEAA9074093}"/>
              </a:ext>
            </a:extLst>
          </p:cNvPr>
          <p:cNvGrpSpPr/>
          <p:nvPr/>
        </p:nvGrpSpPr>
        <p:grpSpPr>
          <a:xfrm>
            <a:off x="1760220" y="248577"/>
            <a:ext cx="5623560" cy="6338657"/>
            <a:chOff x="0" y="0"/>
            <a:chExt cx="5623560" cy="6965004"/>
          </a:xfrm>
        </p:grpSpPr>
        <p:sp>
          <p:nvSpPr>
            <p:cNvPr id="8" name="Rectangle 7">
              <a:extLst>
                <a:ext uri="{FF2B5EF4-FFF2-40B4-BE49-F238E27FC236}">
                  <a16:creationId xmlns:a16="http://schemas.microsoft.com/office/drawing/2014/main" id="{CE2200E5-428A-4533-9AF3-7B3B768C910D}"/>
                </a:ext>
              </a:extLst>
            </p:cNvPr>
            <p:cNvSpPr/>
            <p:nvPr/>
          </p:nvSpPr>
          <p:spPr>
            <a:xfrm>
              <a:off x="0" y="0"/>
              <a:ext cx="5623560" cy="6965004"/>
            </a:xfrm>
            <a:prstGeom prst="rect">
              <a:avLst/>
            </a:prstGeom>
            <a:solidFill>
              <a:srgbClr val="A4063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defTabSz="914377"/>
              <a:endParaRPr lang="en-US" kern="0">
                <a:solidFill>
                  <a:srgbClr val="FFFFFF"/>
                </a:solidFill>
                <a:latin typeface="Microsoft Sans Serif"/>
              </a:endParaRPr>
            </a:p>
          </p:txBody>
        </p:sp>
        <p:sp>
          <p:nvSpPr>
            <p:cNvPr id="9" name="Text Box 2">
              <a:extLst>
                <a:ext uri="{FF2B5EF4-FFF2-40B4-BE49-F238E27FC236}">
                  <a16:creationId xmlns:a16="http://schemas.microsoft.com/office/drawing/2014/main" id="{31042B95-3427-422B-BCD4-EB257D5563A1}"/>
                </a:ext>
              </a:extLst>
            </p:cNvPr>
            <p:cNvSpPr txBox="1">
              <a:spLocks noChangeArrowheads="1"/>
            </p:cNvSpPr>
            <p:nvPr/>
          </p:nvSpPr>
          <p:spPr bwMode="auto">
            <a:xfrm>
              <a:off x="265471" y="553064"/>
              <a:ext cx="5166360" cy="5783580"/>
            </a:xfrm>
            <a:prstGeom prst="rect">
              <a:avLst/>
            </a:prstGeom>
            <a:noFill/>
            <a:ln w="9525">
              <a:noFill/>
              <a:miter lim="800000"/>
              <a:headEnd/>
              <a:tailEnd/>
            </a:ln>
          </p:spPr>
          <p:txBody>
            <a:bodyPr rot="0" vert="horz" wrap="square" lIns="91440" tIns="45720" rIns="91440" bIns="45720" anchor="t" anchorCtr="0">
              <a:noAutofit/>
            </a:bodyPr>
            <a:lstStyle/>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BAPTISM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AS THE GATEWAY TO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HOLY COMMUNION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endPar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The Church in the</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Province of the West Indies</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8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Provincial Communication Plan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p>
          </p:txBody>
        </p:sp>
      </p:grpSp>
      <p:pic>
        <p:nvPicPr>
          <p:cNvPr id="5" name="Picture 4">
            <a:extLst>
              <a:ext uri="{FF2B5EF4-FFF2-40B4-BE49-F238E27FC236}">
                <a16:creationId xmlns:a16="http://schemas.microsoft.com/office/drawing/2014/main" id="{FA952706-EF38-423F-B7EF-6D9631982827}"/>
              </a:ext>
            </a:extLst>
          </p:cNvPr>
          <p:cNvPicPr/>
          <p:nvPr/>
        </p:nvPicPr>
        <p:blipFill>
          <a:blip r:embed="rId2"/>
          <a:stretch>
            <a:fillRect/>
          </a:stretch>
        </p:blipFill>
        <p:spPr>
          <a:xfrm>
            <a:off x="4065270" y="3005455"/>
            <a:ext cx="1013460" cy="847090"/>
          </a:xfrm>
          <a:prstGeom prst="rect">
            <a:avLst/>
          </a:prstGeom>
        </p:spPr>
      </p:pic>
    </p:spTree>
    <p:extLst>
      <p:ext uri="{BB962C8B-B14F-4D97-AF65-F5344CB8AC3E}">
        <p14:creationId xmlns:p14="http://schemas.microsoft.com/office/powerpoint/2010/main" val="396790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85F2-C30E-45F8-AA94-AC7653398573}"/>
              </a:ext>
            </a:extLst>
          </p:cNvPr>
          <p:cNvSpPr>
            <a:spLocks noGrp="1"/>
          </p:cNvSpPr>
          <p:nvPr>
            <p:ph type="title"/>
          </p:nvPr>
        </p:nvSpPr>
        <p:spPr/>
        <p:txBody>
          <a:bodyPr/>
          <a:lstStyle/>
          <a:p>
            <a:r>
              <a:rPr lang="en-US" dirty="0"/>
              <a:t>Development of Confirmation</a:t>
            </a:r>
          </a:p>
        </p:txBody>
      </p:sp>
      <p:sp>
        <p:nvSpPr>
          <p:cNvPr id="3" name="Content Placeholder 2">
            <a:extLst>
              <a:ext uri="{FF2B5EF4-FFF2-40B4-BE49-F238E27FC236}">
                <a16:creationId xmlns:a16="http://schemas.microsoft.com/office/drawing/2014/main" id="{DEC2D025-CA64-4CEE-A41B-0A86803EC60E}"/>
              </a:ext>
            </a:extLst>
          </p:cNvPr>
          <p:cNvSpPr>
            <a:spLocks noGrp="1"/>
          </p:cNvSpPr>
          <p:nvPr>
            <p:ph idx="1"/>
          </p:nvPr>
        </p:nvSpPr>
        <p:spPr>
          <a:xfrm>
            <a:off x="412955" y="1825624"/>
            <a:ext cx="8298426" cy="4368699"/>
          </a:xfrm>
        </p:spPr>
        <p:txBody>
          <a:bodyPr>
            <a:normAutofit fontScale="92500" lnSpcReduction="10000"/>
          </a:bodyPr>
          <a:lstStyle/>
          <a:p>
            <a:pPr marL="0" marR="0" indent="0">
              <a:lnSpc>
                <a:spcPct val="115000"/>
              </a:lnSpc>
              <a:spcBef>
                <a:spcPts val="0"/>
              </a:spcBef>
              <a:spcAft>
                <a:spcPts val="800"/>
              </a:spcAft>
              <a:buNone/>
            </a:pPr>
            <a:r>
              <a:rPr lang="en-US" sz="2000" dirty="0">
                <a:ea typeface="Times New Roman" panose="02020603050405020304" pitchFamily="18" charset="0"/>
                <a:cs typeface="Times New Roman" panose="02020603050405020304" pitchFamily="18" charset="0"/>
              </a:rPr>
              <a:t>Initially t</a:t>
            </a:r>
            <a:r>
              <a:rPr lang="en-US" sz="2000" dirty="0">
                <a:effectLst/>
                <a:ea typeface="Times New Roman" panose="02020603050405020304" pitchFamily="18" charset="0"/>
                <a:cs typeface="Times New Roman" panose="02020603050405020304" pitchFamily="18" charset="0"/>
              </a:rPr>
              <a:t>he rite of confirmation was not distinct from baptism </a:t>
            </a:r>
          </a:p>
          <a:p>
            <a:pPr marL="0" marR="0" indent="0">
              <a:lnSpc>
                <a:spcPct val="115000"/>
              </a:lnSpc>
              <a:spcBef>
                <a:spcPts val="0"/>
              </a:spcBef>
              <a:spcAft>
                <a:spcPts val="800"/>
              </a:spcAft>
              <a:buNone/>
            </a:pPr>
            <a:r>
              <a:rPr lang="en-US" sz="2000" b="1" dirty="0">
                <a:effectLst/>
                <a:ea typeface="Times New Roman" panose="02020603050405020304" pitchFamily="18" charset="0"/>
                <a:cs typeface="Times New Roman" panose="02020603050405020304" pitchFamily="18" charset="0"/>
              </a:rPr>
              <a:t>1</a:t>
            </a:r>
            <a:r>
              <a:rPr lang="en-US" sz="2000" b="1" baseline="30000" dirty="0">
                <a:effectLst/>
                <a:ea typeface="Times New Roman" panose="02020603050405020304" pitchFamily="18" charset="0"/>
                <a:cs typeface="Times New Roman" panose="02020603050405020304" pitchFamily="18" charset="0"/>
              </a:rPr>
              <a:t>st</a:t>
            </a:r>
            <a:r>
              <a:rPr lang="en-US" sz="2000" b="1" dirty="0">
                <a:effectLst/>
                <a:ea typeface="Times New Roman" panose="02020603050405020304" pitchFamily="18" charset="0"/>
                <a:cs typeface="Times New Roman" panose="02020603050405020304" pitchFamily="18" charset="0"/>
              </a:rPr>
              <a:t> and 2</a:t>
            </a:r>
            <a:r>
              <a:rPr lang="en-US" sz="2000" b="1" baseline="30000" dirty="0">
                <a:effectLst/>
                <a:ea typeface="Times New Roman" panose="02020603050405020304" pitchFamily="18" charset="0"/>
                <a:cs typeface="Times New Roman" panose="02020603050405020304" pitchFamily="18" charset="0"/>
              </a:rPr>
              <a:t>nd</a:t>
            </a:r>
            <a:r>
              <a:rPr lang="en-US" sz="2000" b="1" dirty="0">
                <a:effectLst/>
                <a:ea typeface="Times New Roman" panose="02020603050405020304" pitchFamily="18" charset="0"/>
                <a:cs typeface="Times New Roman" panose="02020603050405020304" pitchFamily="18" charset="0"/>
              </a:rPr>
              <a:t> Centuries</a:t>
            </a:r>
          </a:p>
          <a:p>
            <a:pPr marL="0" marR="0" indent="0">
              <a:lnSpc>
                <a:spcPct val="115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In the Didache (first century) and the Shepherd of </a:t>
            </a:r>
            <a:r>
              <a:rPr lang="en-US" sz="2000" dirty="0" err="1">
                <a:effectLst/>
                <a:ea typeface="Times New Roman" panose="02020603050405020304" pitchFamily="18" charset="0"/>
                <a:cs typeface="Times New Roman" panose="02020603050405020304" pitchFamily="18" charset="0"/>
              </a:rPr>
              <a:t>Hermas</a:t>
            </a:r>
            <a:r>
              <a:rPr lang="en-US" sz="2000" dirty="0">
                <a:effectLst/>
                <a:ea typeface="Times New Roman" panose="02020603050405020304" pitchFamily="18" charset="0"/>
                <a:cs typeface="Times New Roman" panose="02020603050405020304" pitchFamily="18" charset="0"/>
              </a:rPr>
              <a:t> (second century) only baptism is mentioned as an initiation rite.</a:t>
            </a:r>
          </a:p>
          <a:p>
            <a:pPr marL="0" marR="0" indent="0">
              <a:lnSpc>
                <a:spcPct val="115000"/>
              </a:lnSpc>
              <a:spcBef>
                <a:spcPts val="0"/>
              </a:spcBef>
              <a:spcAft>
                <a:spcPts val="800"/>
              </a:spcAft>
              <a:buNone/>
            </a:pPr>
            <a:r>
              <a:rPr lang="en-US" sz="2000" b="1" dirty="0">
                <a:effectLst/>
                <a:ea typeface="Times New Roman" panose="02020603050405020304" pitchFamily="18" charset="0"/>
                <a:cs typeface="Times New Roman" panose="02020603050405020304" pitchFamily="18" charset="0"/>
              </a:rPr>
              <a:t>4</a:t>
            </a:r>
            <a:r>
              <a:rPr lang="en-US" sz="2000" b="1" baseline="30000" dirty="0">
                <a:effectLst/>
                <a:ea typeface="Times New Roman" panose="02020603050405020304" pitchFamily="18" charset="0"/>
                <a:cs typeface="Times New Roman" panose="02020603050405020304" pitchFamily="18" charset="0"/>
              </a:rPr>
              <a:t>th</a:t>
            </a:r>
            <a:r>
              <a:rPr lang="en-US" sz="2000" b="1" dirty="0">
                <a:effectLst/>
                <a:ea typeface="Times New Roman" panose="02020603050405020304" pitchFamily="18" charset="0"/>
                <a:cs typeface="Times New Roman" panose="02020603050405020304" pitchFamily="18" charset="0"/>
              </a:rPr>
              <a:t> Century</a:t>
            </a:r>
          </a:p>
          <a:p>
            <a:pPr marL="0" marR="0" indent="0">
              <a:lnSpc>
                <a:spcPct val="115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The word '</a:t>
            </a:r>
            <a:r>
              <a:rPr lang="en-US" sz="2000" dirty="0" err="1">
                <a:effectLst/>
                <a:ea typeface="Times New Roman" panose="02020603050405020304" pitchFamily="18" charset="0"/>
                <a:cs typeface="Times New Roman" panose="02020603050405020304" pitchFamily="18" charset="0"/>
              </a:rPr>
              <a:t>sphragis</a:t>
            </a:r>
            <a:r>
              <a:rPr lang="en-US" sz="2000" dirty="0">
                <a:effectLst/>
                <a:ea typeface="Times New Roman" panose="02020603050405020304" pitchFamily="18" charset="0"/>
                <a:cs typeface="Times New Roman" panose="02020603050405020304" pitchFamily="18" charset="0"/>
              </a:rPr>
              <a:t>; </a:t>
            </a:r>
            <a:r>
              <a:rPr lang="en-US" sz="2000" dirty="0" err="1">
                <a:effectLst/>
                <a:ea typeface="Times New Roman" panose="02020603050405020304" pitchFamily="18" charset="0"/>
                <a:cs typeface="Times New Roman" panose="02020603050405020304" pitchFamily="18" charset="0"/>
              </a:rPr>
              <a:t>signaculum</a:t>
            </a:r>
            <a:r>
              <a:rPr lang="en-US" sz="2000" dirty="0">
                <a:effectLst/>
                <a:ea typeface="Times New Roman" panose="02020603050405020304" pitchFamily="18" charset="0"/>
                <a:cs typeface="Times New Roman" panose="02020603050405020304" pitchFamily="18" charset="0"/>
              </a:rPr>
              <a:t>' was used to indicate seal, as used in confirmation, which was distinct from baptism at that time.</a:t>
            </a:r>
          </a:p>
          <a:p>
            <a:pPr marL="0" marR="0" indent="0">
              <a:lnSpc>
                <a:spcPct val="115000"/>
              </a:lnSpc>
              <a:spcBef>
                <a:spcPts val="0"/>
              </a:spcBef>
              <a:spcAft>
                <a:spcPts val="800"/>
              </a:spcAft>
              <a:buNone/>
            </a:pPr>
            <a:r>
              <a:rPr lang="en-US" sz="2000" b="1" dirty="0">
                <a:effectLst/>
                <a:ea typeface="Times New Roman" panose="02020603050405020304" pitchFamily="18" charset="0"/>
                <a:cs typeface="Times New Roman" panose="02020603050405020304" pitchFamily="18" charset="0"/>
              </a:rPr>
              <a:t>Middle Ages</a:t>
            </a:r>
          </a:p>
          <a:p>
            <a:pPr marL="0" marR="0" indent="0">
              <a:lnSpc>
                <a:spcPct val="115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The hand laying and anointing became a separate rite of confirmation. </a:t>
            </a:r>
          </a:p>
          <a:p>
            <a:pPr marL="0" marR="0" indent="0">
              <a:lnSpc>
                <a:spcPct val="115000"/>
              </a:lnSpc>
              <a:spcBef>
                <a:spcPts val="0"/>
              </a:spcBef>
              <a:spcAft>
                <a:spcPts val="800"/>
              </a:spcAft>
              <a:buNone/>
            </a:pPr>
            <a:endParaRPr lang="en-US" sz="2000" dirty="0">
              <a:cs typeface="Times New Roman" panose="02020603050405020304" pitchFamily="18" charset="0"/>
            </a:endParaRPr>
          </a:p>
          <a:p>
            <a:pPr marL="0" marR="0" indent="0">
              <a:lnSpc>
                <a:spcPct val="115000"/>
              </a:lnSpc>
              <a:spcBef>
                <a:spcPts val="0"/>
              </a:spcBef>
              <a:spcAft>
                <a:spcPts val="800"/>
              </a:spcAft>
              <a:buNone/>
            </a:pPr>
            <a:r>
              <a:rPr lang="en-US" sz="17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 50)</a:t>
            </a:r>
            <a:endParaRPr lang="en-US" sz="1700" dirty="0"/>
          </a:p>
        </p:txBody>
      </p:sp>
    </p:spTree>
    <p:extLst>
      <p:ext uri="{BB962C8B-B14F-4D97-AF65-F5344CB8AC3E}">
        <p14:creationId xmlns:p14="http://schemas.microsoft.com/office/powerpoint/2010/main" val="151681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1C5A-87B4-4703-AF41-ABB7424DF7A5}"/>
              </a:ext>
            </a:extLst>
          </p:cNvPr>
          <p:cNvSpPr>
            <a:spLocks noGrp="1"/>
          </p:cNvSpPr>
          <p:nvPr>
            <p:ph type="title"/>
          </p:nvPr>
        </p:nvSpPr>
        <p:spPr>
          <a:xfrm>
            <a:off x="290052" y="240892"/>
            <a:ext cx="8563896" cy="830826"/>
          </a:xfrm>
        </p:spPr>
        <p:txBody>
          <a:bodyPr>
            <a:normAutofit/>
          </a:bodyPr>
          <a:lstStyle/>
          <a:p>
            <a:r>
              <a:rPr lang="en-US" sz="2400" b="1" dirty="0"/>
              <a:t>Explanations for the need for Confirmation (Hand-laying &amp; Anointing)</a:t>
            </a:r>
          </a:p>
        </p:txBody>
      </p:sp>
      <p:sp>
        <p:nvSpPr>
          <p:cNvPr id="3" name="Content Placeholder 2">
            <a:extLst>
              <a:ext uri="{FF2B5EF4-FFF2-40B4-BE49-F238E27FC236}">
                <a16:creationId xmlns:a16="http://schemas.microsoft.com/office/drawing/2014/main" id="{E9EEF199-89C8-4920-85FC-DEC2B42C260D}"/>
              </a:ext>
            </a:extLst>
          </p:cNvPr>
          <p:cNvSpPr>
            <a:spLocks noGrp="1"/>
          </p:cNvSpPr>
          <p:nvPr>
            <p:ph idx="1"/>
          </p:nvPr>
        </p:nvSpPr>
        <p:spPr>
          <a:xfrm>
            <a:off x="290052" y="1071720"/>
            <a:ext cx="8770374" cy="5545390"/>
          </a:xfrm>
        </p:spPr>
        <p:txBody>
          <a:bodyPr>
            <a:normAutofit/>
          </a:bodyPr>
          <a:lstStyle/>
          <a:p>
            <a:pPr marL="0" marR="0" indent="0">
              <a:lnSpc>
                <a:spcPct val="115000"/>
              </a:lnSpc>
              <a:spcBef>
                <a:spcPts val="0"/>
              </a:spcBef>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Council of Elvira (Spain) about 300, referred to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emergency baptism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of ailing ship-bound catechumen by a faithful one.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If the person recovered, they were to 'be made perfect by the imposition of hands' by the bishop. </a:t>
            </a:r>
          </a:p>
          <a:p>
            <a:pPr marL="0" marR="0" indent="0">
              <a:lnSpc>
                <a:spcPct val="115000"/>
              </a:lnSpc>
              <a:spcBef>
                <a:spcPts val="0"/>
              </a:spcBef>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Synod of Arles (314) convened by Constantine to address the issue of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rebaptism of heretics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concluded that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the individual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questioned about the creed, and being previously baptized using the trinitarian formula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should then only have hands laid on them to receive the Holy Spirit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lnSpc>
                <a:spcPct val="115000"/>
              </a:lnSpc>
              <a:spcBef>
                <a:spcPts val="0"/>
              </a:spcBef>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Council of Orange (441) made specific reference to confirmation. In the fifth century in Gaul, the confirmation rite involved the imposition of hands.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There could also be anointing with oil but only if the priest baptized in the absence of the bishop and the candidate not receiving chrismation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0725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005A-A86A-48E6-B528-0C8761A50007}"/>
              </a:ext>
            </a:extLst>
          </p:cNvPr>
          <p:cNvSpPr>
            <a:spLocks noGrp="1"/>
          </p:cNvSpPr>
          <p:nvPr>
            <p:ph type="title"/>
          </p:nvPr>
        </p:nvSpPr>
        <p:spPr/>
        <p:txBody>
          <a:bodyPr>
            <a:normAutofit/>
          </a:bodyPr>
          <a:lstStyle/>
          <a:p>
            <a:r>
              <a:rPr lang="en-US" sz="3200" b="1" dirty="0"/>
              <a:t>Explanations for the need for Confirmation (Hand-laying &amp; Anointing)</a:t>
            </a:r>
            <a:endParaRPr lang="en-US" sz="3200" dirty="0"/>
          </a:p>
        </p:txBody>
      </p:sp>
      <p:sp>
        <p:nvSpPr>
          <p:cNvPr id="3" name="Content Placeholder 2">
            <a:extLst>
              <a:ext uri="{FF2B5EF4-FFF2-40B4-BE49-F238E27FC236}">
                <a16:creationId xmlns:a16="http://schemas.microsoft.com/office/drawing/2014/main" id="{69BA7F8D-344A-41CC-A4F6-E7118B2BDEE6}"/>
              </a:ext>
            </a:extLst>
          </p:cNvPr>
          <p:cNvSpPr>
            <a:spLocks noGrp="1"/>
          </p:cNvSpPr>
          <p:nvPr>
            <p:ph idx="1"/>
          </p:nvPr>
        </p:nvSpPr>
        <p:spPr/>
        <p:txBody>
          <a:bodyPr>
            <a:normAutofit fontScale="70000" lnSpcReduction="20000"/>
          </a:bodyPr>
          <a:lstStyle/>
          <a:p>
            <a:pPr marL="0" marR="0" indent="0">
              <a:lnSpc>
                <a:spcPct val="115000"/>
              </a:lnSpc>
              <a:spcBef>
                <a:spcPts val="0"/>
              </a:spcBef>
              <a:spcAft>
                <a:spcPts val="80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The Second Council of Lyons was the second general council to mention confirmation. </a:t>
            </a:r>
            <a:r>
              <a:rPr lang="en-US" b="1" dirty="0">
                <a:latin typeface="Times New Roman" panose="02020603050405020304" pitchFamily="18" charset="0"/>
                <a:ea typeface="Times New Roman" panose="02020603050405020304" pitchFamily="18" charset="0"/>
                <a:cs typeface="Times New Roman" panose="02020603050405020304" pitchFamily="18" charset="0"/>
              </a:rPr>
              <a:t>The bishop conferred confirmation by the imposition of hands and anointing of those who were reborn. </a:t>
            </a:r>
            <a:r>
              <a:rPr lang="en-US" dirty="0">
                <a:latin typeface="Times New Roman" panose="02020603050405020304" pitchFamily="18" charset="0"/>
                <a:ea typeface="Times New Roman" panose="02020603050405020304" pitchFamily="18" charset="0"/>
                <a:cs typeface="Times New Roman" panose="02020603050405020304" pitchFamily="18" charset="0"/>
              </a:rPr>
              <a:t>Confirmation occurred immediately after baptism and before Eucharist.</a:t>
            </a:r>
          </a:p>
          <a:p>
            <a:pPr marL="0" marR="0" indent="0" algn="just">
              <a:lnSpc>
                <a:spcPct val="115000"/>
              </a:lnSpc>
              <a:spcBef>
                <a:spcPts val="0"/>
              </a:spcBef>
              <a:spcAft>
                <a:spcPts val="80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The bull </a:t>
            </a:r>
            <a:r>
              <a:rPr lang="en-US" i="1" dirty="0">
                <a:latin typeface="Times New Roman" panose="02020603050405020304" pitchFamily="18" charset="0"/>
                <a:ea typeface="Times New Roman" panose="02020603050405020304" pitchFamily="18" charset="0"/>
                <a:cs typeface="Times New Roman" panose="02020603050405020304" pitchFamily="18" charset="0"/>
              </a:rPr>
              <a:t>Exultate Deo, a </a:t>
            </a:r>
            <a:r>
              <a:rPr lang="en-US" dirty="0">
                <a:latin typeface="Times New Roman" panose="02020603050405020304" pitchFamily="18" charset="0"/>
                <a:ea typeface="Times New Roman" panose="02020603050405020304" pitchFamily="18" charset="0"/>
                <a:cs typeface="Times New Roman" panose="02020603050405020304" pitchFamily="18" charset="0"/>
              </a:rPr>
              <a:t>part of the decrees of the Council of Florence (1438-1445), indicated that the sacrament was given for strength. The Council of Trent (1545) indicated that like baptism and holy orders, confirmation imprinted a 'character of soul’.</a:t>
            </a:r>
          </a:p>
          <a:p>
            <a:pPr marL="0" marR="0" indent="0" algn="just">
              <a:lnSpc>
                <a:spcPct val="115000"/>
              </a:lnSpc>
              <a:spcBef>
                <a:spcPts val="0"/>
              </a:spcBef>
              <a:spcAft>
                <a:spcPts val="80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However, The Roman Catholic Church never mandated confirmation as the gateway to the reception of Holy Communion. </a:t>
            </a:r>
          </a:p>
          <a:p>
            <a:pPr marL="0" indent="0" algn="just">
              <a:lnSpc>
                <a:spcPct val="115000"/>
              </a:lnSpc>
              <a:spcBef>
                <a:spcPts val="0"/>
              </a:spcBef>
              <a:spcAft>
                <a:spcPts val="800"/>
              </a:spcAft>
              <a:buNone/>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pages 50-51)</a:t>
            </a:r>
            <a:endParaRPr lang="en-US" dirty="0"/>
          </a:p>
          <a:p>
            <a:endParaRPr lang="en-US" dirty="0"/>
          </a:p>
        </p:txBody>
      </p:sp>
    </p:spTree>
    <p:extLst>
      <p:ext uri="{BB962C8B-B14F-4D97-AF65-F5344CB8AC3E}">
        <p14:creationId xmlns:p14="http://schemas.microsoft.com/office/powerpoint/2010/main" val="142602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3C79-E0E8-449B-BF4B-260396D500D4}"/>
              </a:ext>
            </a:extLst>
          </p:cNvPr>
          <p:cNvSpPr>
            <a:spLocks noGrp="1"/>
          </p:cNvSpPr>
          <p:nvPr>
            <p:ph type="title"/>
          </p:nvPr>
        </p:nvSpPr>
        <p:spPr>
          <a:xfrm>
            <a:off x="658146" y="365126"/>
            <a:ext cx="7886700" cy="1031928"/>
          </a:xfrm>
        </p:spPr>
        <p:txBody>
          <a:bodyPr>
            <a:normAutofit/>
          </a:bodyPr>
          <a:lstStyle/>
          <a:p>
            <a:r>
              <a:rPr lang="en-US" sz="3600" b="1" dirty="0"/>
              <a:t>Confirmation as the Gateway: Anglicanism</a:t>
            </a:r>
          </a:p>
        </p:txBody>
      </p:sp>
      <p:sp>
        <p:nvSpPr>
          <p:cNvPr id="3" name="Content Placeholder 2">
            <a:extLst>
              <a:ext uri="{FF2B5EF4-FFF2-40B4-BE49-F238E27FC236}">
                <a16:creationId xmlns:a16="http://schemas.microsoft.com/office/drawing/2014/main" id="{AAB2B48A-D0D1-4164-BAC1-CDE83E7CB91D}"/>
              </a:ext>
            </a:extLst>
          </p:cNvPr>
          <p:cNvSpPr>
            <a:spLocks noGrp="1"/>
          </p:cNvSpPr>
          <p:nvPr>
            <p:ph idx="1"/>
          </p:nvPr>
        </p:nvSpPr>
        <p:spPr>
          <a:xfrm>
            <a:off x="285135" y="1651819"/>
            <a:ext cx="8632723" cy="4841055"/>
          </a:xfrm>
        </p:spPr>
        <p:txBody>
          <a:bodyPr>
            <a:normAutofit lnSpcReduction="10000"/>
          </a:bodyPr>
          <a:lstStyle/>
          <a:p>
            <a:pPr marL="0" marR="0" indent="0" algn="just">
              <a:lnSpc>
                <a:spcPct val="115000"/>
              </a:lnSpc>
              <a:spcBef>
                <a:spcPts val="0"/>
              </a:spcBef>
              <a:spcAft>
                <a:spcPts val="80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When John Peckham became archbishop of Canterbury in the thirteenth century, he wanted to bring the English Church more in line with Rome. To exercise greater control over the congregations, he insisted that no one should receive the Sacrament unless he or she had been confirmed by a bishop. This was a clever means to give bishops more power in the congregations. The bishop had to visit the congregation in order to confirm so that the people could receive the sacrament.</a:t>
            </a:r>
          </a:p>
          <a:p>
            <a:pPr marL="0" marR="0" indent="0" algn="just">
              <a:lnSpc>
                <a:spcPct val="115000"/>
              </a:lnSpc>
              <a:spcBef>
                <a:spcPts val="0"/>
              </a:spcBef>
              <a:spcAft>
                <a:spcPts val="80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But as Charles P. Price points out in an issue of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Occasional Papers</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published by the Standing Liturgical Commission, the good bishop’s intent was to encourage confirmation by his bishops and not to exclude persons from the communion.</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Joseph P. Russell and Jane L. Weaver, </a:t>
            </a:r>
            <a:r>
              <a:rPr lang="en-US" sz="1800" b="1" i="1" dirty="0">
                <a:effectLst/>
                <a:latin typeface="Calibri" panose="020F0502020204030204" pitchFamily="34" charset="0"/>
                <a:ea typeface="Calibri" panose="020F0502020204030204" pitchFamily="34" charset="0"/>
                <a:cs typeface="Calibri" panose="020F0502020204030204" pitchFamily="34" charset="0"/>
              </a:rPr>
              <a:t>Children in the Eucharist</a:t>
            </a:r>
            <a:r>
              <a:rPr lang="en-US" sz="1800" b="1" dirty="0">
                <a:effectLst/>
                <a:latin typeface="Calibri" panose="020F0502020204030204" pitchFamily="34" charset="0"/>
                <a:ea typeface="Calibri" panose="020F0502020204030204" pitchFamily="34" charset="0"/>
                <a:cs typeface="Calibri" panose="020F0502020204030204" pitchFamily="34" charset="0"/>
              </a:rPr>
              <a:t> (Education for Mission and Ministry, Episcopal Church Center, 1990), 7.</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sz="17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 51)</a:t>
            </a:r>
            <a:endParaRPr lang="en-US" sz="1700" dirty="0"/>
          </a:p>
          <a:p>
            <a:pPr marL="0" marR="0" indent="0">
              <a:spcBef>
                <a:spcPts val="0"/>
              </a:spcBef>
              <a:spcAft>
                <a:spcPts val="0"/>
              </a:spcAft>
              <a:buNone/>
            </a:pPr>
            <a:endParaRPr lang="en-US" sz="17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dirty="0"/>
          </a:p>
        </p:txBody>
      </p:sp>
    </p:spTree>
    <p:extLst>
      <p:ext uri="{BB962C8B-B14F-4D97-AF65-F5344CB8AC3E}">
        <p14:creationId xmlns:p14="http://schemas.microsoft.com/office/powerpoint/2010/main" val="261217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E0ED-133E-4AA6-8AD9-A7C0E9C6F7ED}"/>
              </a:ext>
            </a:extLst>
          </p:cNvPr>
          <p:cNvSpPr>
            <a:spLocks noGrp="1"/>
          </p:cNvSpPr>
          <p:nvPr>
            <p:ph type="title"/>
          </p:nvPr>
        </p:nvSpPr>
        <p:spPr>
          <a:xfrm>
            <a:off x="628650" y="1278194"/>
            <a:ext cx="7886700" cy="2642419"/>
          </a:xfrm>
        </p:spPr>
        <p:txBody>
          <a:bodyPr>
            <a:noAutofit/>
          </a:bodyPr>
          <a:lstStyle/>
          <a:p>
            <a:r>
              <a:rPr lang="en-US" sz="4800" b="1" dirty="0"/>
              <a:t>Returning to the Early Church Practice of Baptism as the Gateway to Holy Communion</a:t>
            </a:r>
          </a:p>
        </p:txBody>
      </p:sp>
    </p:spTree>
    <p:extLst>
      <p:ext uri="{BB962C8B-B14F-4D97-AF65-F5344CB8AC3E}">
        <p14:creationId xmlns:p14="http://schemas.microsoft.com/office/powerpoint/2010/main" val="1680161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2B7E-EB31-431C-B891-333CA10E3818}"/>
              </a:ext>
            </a:extLst>
          </p:cNvPr>
          <p:cNvSpPr>
            <a:spLocks noGrp="1"/>
          </p:cNvSpPr>
          <p:nvPr>
            <p:ph type="title"/>
          </p:nvPr>
        </p:nvSpPr>
        <p:spPr>
          <a:xfrm>
            <a:off x="628650" y="1035511"/>
            <a:ext cx="7886700" cy="4786977"/>
          </a:xfrm>
        </p:spPr>
        <p:txBody>
          <a:bodyPr>
            <a:normAutofit fontScale="90000"/>
          </a:bodyPr>
          <a:lstStyle/>
          <a:p>
            <a:r>
              <a:rPr lang="en-US" b="1" dirty="0"/>
              <a:t>Resolution of the Provincial Synod May 2019</a:t>
            </a:r>
            <a:br>
              <a:rPr lang="en-US" b="1" dirty="0"/>
            </a:br>
            <a:br>
              <a:rPr lang="en-US" b="1" dirty="0"/>
            </a:br>
            <a:r>
              <a:rPr lang="en-US" b="1" dirty="0"/>
              <a:t>Proposed a return to the Early Church practice of Baptism as the Gateway to Holy Communion and mandated a period of teaching on Baptism, Faith Formation and the Spiritual Disciplines</a:t>
            </a:r>
          </a:p>
        </p:txBody>
      </p:sp>
    </p:spTree>
    <p:extLst>
      <p:ext uri="{BB962C8B-B14F-4D97-AF65-F5344CB8AC3E}">
        <p14:creationId xmlns:p14="http://schemas.microsoft.com/office/powerpoint/2010/main" val="3487049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78CCE-BB89-47DF-8460-549C1E6674DE}"/>
              </a:ext>
            </a:extLst>
          </p:cNvPr>
          <p:cNvSpPr>
            <a:spLocks noGrp="1"/>
          </p:cNvSpPr>
          <p:nvPr>
            <p:ph type="title"/>
          </p:nvPr>
        </p:nvSpPr>
        <p:spPr>
          <a:xfrm>
            <a:off x="221941" y="399495"/>
            <a:ext cx="8700117" cy="1131395"/>
          </a:xfrm>
        </p:spPr>
        <p:txBody>
          <a:bodyPr>
            <a:normAutofit/>
          </a:bodyPr>
          <a:lstStyle/>
          <a:p>
            <a:pPr algn="ctr"/>
            <a:r>
              <a:rPr lang="en-US" sz="3600" b="1" dirty="0"/>
              <a:t>CPWI Plan for Communicating Policy Change</a:t>
            </a:r>
            <a:endParaRPr lang="en-US" sz="3600" dirty="0"/>
          </a:p>
        </p:txBody>
      </p:sp>
      <p:sp>
        <p:nvSpPr>
          <p:cNvPr id="3" name="Content Placeholder 2">
            <a:extLst>
              <a:ext uri="{FF2B5EF4-FFF2-40B4-BE49-F238E27FC236}">
                <a16:creationId xmlns:a16="http://schemas.microsoft.com/office/drawing/2014/main" id="{A5D3FCDB-9C3F-4BDA-AC39-F630C65BBD68}"/>
              </a:ext>
            </a:extLst>
          </p:cNvPr>
          <p:cNvSpPr>
            <a:spLocks noGrp="1"/>
          </p:cNvSpPr>
          <p:nvPr>
            <p:ph idx="1"/>
          </p:nvPr>
        </p:nvSpPr>
        <p:spPr>
          <a:xfrm>
            <a:off x="442218" y="1947369"/>
            <a:ext cx="8106978" cy="4351338"/>
          </a:xfrm>
        </p:spPr>
        <p:txBody>
          <a:bodyPr>
            <a:normAutofit fontScale="92500" lnSpcReduction="20000"/>
          </a:bodyPr>
          <a:lstStyle/>
          <a:p>
            <a:pPr marL="0" indent="0">
              <a:buNone/>
            </a:pPr>
            <a:r>
              <a:rPr lang="en-US" b="1" dirty="0"/>
              <a:t>Our Vision:</a:t>
            </a:r>
          </a:p>
          <a:p>
            <a:pPr marL="0" indent="0">
              <a:buNone/>
            </a:pPr>
            <a:r>
              <a:rPr lang="en-US" b="1" dirty="0"/>
              <a:t>Every member becoming fully educated about Baptism and the policy change with regards to receiving Holy Communion</a:t>
            </a:r>
            <a:endParaRPr lang="en-US" dirty="0"/>
          </a:p>
          <a:p>
            <a:pPr marL="0" indent="0">
              <a:buNone/>
            </a:pPr>
            <a:r>
              <a:rPr lang="en-US" b="1" dirty="0"/>
              <a:t> </a:t>
            </a:r>
            <a:endParaRPr lang="en-US" dirty="0"/>
          </a:p>
          <a:p>
            <a:pPr marL="0" indent="0">
              <a:buNone/>
            </a:pPr>
            <a:r>
              <a:rPr lang="en-US" b="1" dirty="0"/>
              <a:t>Our Goals:</a:t>
            </a:r>
            <a:endParaRPr lang="en-US" b="1" i="1" dirty="0"/>
          </a:p>
          <a:p>
            <a:pPr marL="0" indent="0">
              <a:buNone/>
            </a:pPr>
            <a:r>
              <a:rPr lang="en-US" b="1" dirty="0"/>
              <a:t>To ensure the dissemination of information in a clear and straightforward manner </a:t>
            </a:r>
            <a:endParaRPr lang="en-US" dirty="0"/>
          </a:p>
          <a:p>
            <a:pPr marL="0" indent="0">
              <a:buNone/>
            </a:pPr>
            <a:r>
              <a:rPr lang="en-US" b="1" dirty="0"/>
              <a:t>To convey information about the change in policy regarding Baptism as the gateway to Holy Communion.</a:t>
            </a:r>
            <a:endParaRPr lang="en-US" dirty="0"/>
          </a:p>
          <a:p>
            <a:pPr marL="0" indent="0">
              <a:buNone/>
            </a:pPr>
            <a:r>
              <a:rPr lang="en-US" b="1" dirty="0"/>
              <a:t>That Baptism will become the only requirement for receiving Holy Communion in the CPWI.</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95138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BDF6B-A32B-4284-BD03-6E31148F12FA}"/>
              </a:ext>
            </a:extLst>
          </p:cNvPr>
          <p:cNvSpPr>
            <a:spLocks noGrp="1"/>
          </p:cNvSpPr>
          <p:nvPr>
            <p:ph type="title"/>
          </p:nvPr>
        </p:nvSpPr>
        <p:spPr>
          <a:xfrm>
            <a:off x="429734" y="285227"/>
            <a:ext cx="8284531" cy="1325563"/>
          </a:xfrm>
        </p:spPr>
        <p:txBody>
          <a:bodyPr>
            <a:normAutofit/>
          </a:bodyPr>
          <a:lstStyle/>
          <a:p>
            <a:r>
              <a:rPr lang="en-US" sz="3600" b="1" dirty="0"/>
              <a:t>CPWI Plan for Communicating Policy Change</a:t>
            </a:r>
            <a:endParaRPr lang="en-US" sz="3600" dirty="0"/>
          </a:p>
        </p:txBody>
      </p:sp>
      <p:sp>
        <p:nvSpPr>
          <p:cNvPr id="3" name="Content Placeholder 2">
            <a:extLst>
              <a:ext uri="{FF2B5EF4-FFF2-40B4-BE49-F238E27FC236}">
                <a16:creationId xmlns:a16="http://schemas.microsoft.com/office/drawing/2014/main" id="{CE7A4409-8F1A-4BBD-BA20-BE15765A441F}"/>
              </a:ext>
            </a:extLst>
          </p:cNvPr>
          <p:cNvSpPr>
            <a:spLocks noGrp="1"/>
          </p:cNvSpPr>
          <p:nvPr>
            <p:ph idx="1"/>
          </p:nvPr>
        </p:nvSpPr>
        <p:spPr/>
        <p:txBody>
          <a:bodyPr>
            <a:normAutofit fontScale="85000" lnSpcReduction="20000"/>
          </a:bodyPr>
          <a:lstStyle/>
          <a:p>
            <a:pPr marL="0" indent="0">
              <a:buNone/>
            </a:pPr>
            <a:r>
              <a:rPr lang="en-US" b="1" dirty="0"/>
              <a:t>Our Target Group</a:t>
            </a:r>
          </a:p>
          <a:p>
            <a:pPr marL="0" indent="0">
              <a:buNone/>
            </a:pPr>
            <a:endParaRPr lang="en-US" b="1" i="1" dirty="0"/>
          </a:p>
          <a:p>
            <a:pPr marL="0" indent="0">
              <a:buNone/>
            </a:pPr>
            <a:r>
              <a:rPr lang="en-US" b="1" dirty="0"/>
              <a:t>Overall: Every member of the congregations in the Province of the West Indies</a:t>
            </a:r>
            <a:endParaRPr lang="en-US" dirty="0"/>
          </a:p>
          <a:p>
            <a:pPr marL="0" indent="0">
              <a:buNone/>
            </a:pPr>
            <a:r>
              <a:rPr lang="en-US" b="1" dirty="0"/>
              <a:t> </a:t>
            </a:r>
            <a:endParaRPr lang="en-US" dirty="0"/>
          </a:p>
          <a:p>
            <a:pPr marL="0" indent="0">
              <a:buNone/>
            </a:pPr>
            <a:r>
              <a:rPr lang="en-US" b="1" dirty="0"/>
              <a:t>1. Bishops</a:t>
            </a:r>
            <a:endParaRPr lang="en-US" dirty="0"/>
          </a:p>
          <a:p>
            <a:pPr marL="0" indent="0">
              <a:buNone/>
            </a:pPr>
            <a:r>
              <a:rPr lang="en-US" b="1" dirty="0"/>
              <a:t>2. Clergy and Licensed Church Workers</a:t>
            </a:r>
            <a:endParaRPr lang="en-US" dirty="0"/>
          </a:p>
          <a:p>
            <a:pPr marL="0" indent="0">
              <a:buNone/>
            </a:pPr>
            <a:r>
              <a:rPr lang="en-US" b="1" dirty="0"/>
              <a:t>3. Members</a:t>
            </a:r>
            <a:endParaRPr lang="en-US" dirty="0"/>
          </a:p>
          <a:p>
            <a:pPr marL="0" indent="0">
              <a:buNone/>
            </a:pPr>
            <a:r>
              <a:rPr lang="en-US" b="1" dirty="0"/>
              <a:t>3.1 Parents</a:t>
            </a:r>
            <a:endParaRPr lang="en-US" dirty="0"/>
          </a:p>
          <a:p>
            <a:pPr marL="0" indent="0">
              <a:buNone/>
            </a:pPr>
            <a:r>
              <a:rPr lang="en-US" b="1" dirty="0"/>
              <a:t>3.2 Children</a:t>
            </a:r>
            <a:endParaRPr lang="en-US" dirty="0"/>
          </a:p>
          <a:p>
            <a:pPr marL="0" indent="0">
              <a:buNone/>
            </a:pPr>
            <a:r>
              <a:rPr lang="en-US" b="1" dirty="0"/>
              <a:t>3.3 Sunday School Teachers </a:t>
            </a:r>
            <a:endParaRPr lang="en-US" b="1" i="1" dirty="0"/>
          </a:p>
          <a:p>
            <a:pPr marL="0" indent="0">
              <a:buNone/>
            </a:pPr>
            <a:endParaRPr lang="en-US" dirty="0"/>
          </a:p>
        </p:txBody>
      </p:sp>
    </p:spTree>
    <p:extLst>
      <p:ext uri="{BB962C8B-B14F-4D97-AF65-F5344CB8AC3E}">
        <p14:creationId xmlns:p14="http://schemas.microsoft.com/office/powerpoint/2010/main" val="140721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6A783-DB05-40C8-A5F7-DDC4F14B99C8}"/>
              </a:ext>
            </a:extLst>
          </p:cNvPr>
          <p:cNvSpPr>
            <a:spLocks noGrp="1"/>
          </p:cNvSpPr>
          <p:nvPr>
            <p:ph type="title"/>
          </p:nvPr>
        </p:nvSpPr>
        <p:spPr>
          <a:xfrm>
            <a:off x="478562" y="258594"/>
            <a:ext cx="8186876" cy="1325563"/>
          </a:xfrm>
        </p:spPr>
        <p:txBody>
          <a:bodyPr>
            <a:normAutofit/>
          </a:bodyPr>
          <a:lstStyle/>
          <a:p>
            <a:r>
              <a:rPr lang="en-US" sz="3600" b="1" dirty="0"/>
              <a:t>CPWI Plan for Communicating Policy Change</a:t>
            </a:r>
            <a:endParaRPr lang="en-US" sz="3600" dirty="0"/>
          </a:p>
        </p:txBody>
      </p:sp>
      <p:sp>
        <p:nvSpPr>
          <p:cNvPr id="3" name="Content Placeholder 2">
            <a:extLst>
              <a:ext uri="{FF2B5EF4-FFF2-40B4-BE49-F238E27FC236}">
                <a16:creationId xmlns:a16="http://schemas.microsoft.com/office/drawing/2014/main" id="{470602C0-F230-4877-9BFB-F47B2106A253}"/>
              </a:ext>
            </a:extLst>
          </p:cNvPr>
          <p:cNvSpPr>
            <a:spLocks noGrp="1"/>
          </p:cNvSpPr>
          <p:nvPr>
            <p:ph idx="1"/>
          </p:nvPr>
        </p:nvSpPr>
        <p:spPr>
          <a:xfrm>
            <a:off x="628650" y="1814977"/>
            <a:ext cx="7886700" cy="4337248"/>
          </a:xfrm>
        </p:spPr>
        <p:txBody>
          <a:bodyPr>
            <a:normAutofit fontScale="85000" lnSpcReduction="20000"/>
          </a:bodyPr>
          <a:lstStyle/>
          <a:p>
            <a:pPr marL="0" indent="0">
              <a:buNone/>
            </a:pPr>
            <a:r>
              <a:rPr lang="en-US" b="1" dirty="0"/>
              <a:t>	How: Diocesan Communication Team</a:t>
            </a:r>
          </a:p>
          <a:p>
            <a:pPr marL="0" indent="0">
              <a:buNone/>
            </a:pPr>
            <a:r>
              <a:rPr lang="en-US" b="1" dirty="0"/>
              <a:t> </a:t>
            </a:r>
            <a:endParaRPr lang="en-US" dirty="0"/>
          </a:p>
          <a:p>
            <a:pPr marL="0" indent="0">
              <a:buNone/>
            </a:pPr>
            <a:r>
              <a:rPr lang="en-US" b="1" dirty="0"/>
              <a:t>Each Diocese should establish a communication team to craft and implement the Diocesan plan for communicating the policy change </a:t>
            </a:r>
            <a:endParaRPr lang="en-US" dirty="0"/>
          </a:p>
          <a:p>
            <a:pPr marL="0" indent="0">
              <a:buNone/>
            </a:pPr>
            <a:endParaRPr lang="en-US" dirty="0"/>
          </a:p>
          <a:p>
            <a:pPr marL="0" indent="0">
              <a:buNone/>
            </a:pPr>
            <a:r>
              <a:rPr lang="en-US" b="1" dirty="0"/>
              <a:t>Diocesan Communication teams will be responsible for:</a:t>
            </a:r>
            <a:endParaRPr lang="en-US" dirty="0"/>
          </a:p>
          <a:p>
            <a:pPr marL="0" indent="0">
              <a:buNone/>
            </a:pPr>
            <a:r>
              <a:rPr lang="en-US" b="1" dirty="0"/>
              <a:t>1. Establishing online access to all promotional material or pointing to Provincial online resources</a:t>
            </a:r>
            <a:endParaRPr lang="en-US" dirty="0"/>
          </a:p>
          <a:p>
            <a:pPr marL="0" indent="0">
              <a:buNone/>
            </a:pPr>
            <a:r>
              <a:rPr lang="en-US" b="1" dirty="0"/>
              <a:t>2. Production of Diocesan Promotional Resources/ or use of Provincial resources (Videos, posters, flyers, booklets)</a:t>
            </a:r>
            <a:endParaRPr lang="en-US" dirty="0"/>
          </a:p>
          <a:p>
            <a:pPr marL="0" indent="0">
              <a:buNone/>
            </a:pPr>
            <a:r>
              <a:rPr lang="en-US" b="1" dirty="0"/>
              <a:t>3. Organize Promotional/ Engagement Events for key stakeholders</a:t>
            </a:r>
            <a:endParaRPr lang="en-US" dirty="0"/>
          </a:p>
        </p:txBody>
      </p:sp>
    </p:spTree>
    <p:extLst>
      <p:ext uri="{BB962C8B-B14F-4D97-AF65-F5344CB8AC3E}">
        <p14:creationId xmlns:p14="http://schemas.microsoft.com/office/powerpoint/2010/main" val="1335276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3E7617D3-41BE-45EF-B1EA-191D88BAA371}"/>
              </a:ext>
            </a:extLst>
          </p:cNvPr>
          <p:cNvSpPr txBox="1">
            <a:spLocks noChangeArrowheads="1"/>
          </p:cNvSpPr>
          <p:nvPr/>
        </p:nvSpPr>
        <p:spPr bwMode="auto">
          <a:xfrm>
            <a:off x="1649249" y="1075900"/>
            <a:ext cx="4183380" cy="4404360"/>
          </a:xfrm>
          <a:prstGeom prst="rect">
            <a:avLst/>
          </a:prstGeom>
          <a:solidFill>
            <a:srgbClr val="282660">
              <a:lumMod val="60000"/>
              <a:lumOff val="40000"/>
            </a:srgbClr>
          </a:solidFill>
          <a:ln w="9525">
            <a:solidFill>
              <a:srgbClr val="000000"/>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 </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Stage 1</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Getting the Word Out</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3926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6AB9C-E6B6-41BA-AE40-F2F4FD9C1AC1}"/>
              </a:ext>
            </a:extLst>
          </p:cNvPr>
          <p:cNvSpPr>
            <a:spLocks noGrp="1"/>
          </p:cNvSpPr>
          <p:nvPr>
            <p:ph type="title"/>
          </p:nvPr>
        </p:nvSpPr>
        <p:spPr>
          <a:xfrm>
            <a:off x="628650" y="1101973"/>
            <a:ext cx="7886700" cy="1325563"/>
          </a:xfrm>
        </p:spPr>
        <p:txBody>
          <a:bodyPr>
            <a:noAutofit/>
          </a:bodyPr>
          <a:lstStyle/>
          <a:p>
            <a:pPr algn="ctr"/>
            <a:br>
              <a:rPr lang="en-US" sz="2400" b="1">
                <a:latin typeface="Arial Black" panose="020B0A04020102020204" pitchFamily="34" charset="0"/>
              </a:rPr>
            </a:br>
            <a:endParaRPr lang="en-US" sz="24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1A53D931-CABF-48CA-8BE8-3E90A51BFE7F}"/>
              </a:ext>
            </a:extLst>
          </p:cNvPr>
          <p:cNvSpPr>
            <a:spLocks noGrp="1"/>
          </p:cNvSpPr>
          <p:nvPr>
            <p:ph idx="1"/>
          </p:nvPr>
        </p:nvSpPr>
        <p:spPr>
          <a:xfrm>
            <a:off x="334298" y="701336"/>
            <a:ext cx="8583560" cy="5752730"/>
          </a:xfrm>
        </p:spPr>
        <p:txBody>
          <a:bodyPr>
            <a:normAutofit/>
          </a:bodyPr>
          <a:lstStyle/>
          <a:p>
            <a:pPr marL="0" indent="0" algn="ctr">
              <a:buNone/>
            </a:pPr>
            <a:endParaRPr lang="en-US" sz="4300" b="1" i="0" dirty="0">
              <a:solidFill>
                <a:srgbClr val="000000"/>
              </a:solidFill>
              <a:effectLst/>
              <a:cs typeface="Aharoni" panose="02010803020104030203" pitchFamily="2" charset="-79"/>
            </a:endParaRPr>
          </a:p>
          <a:p>
            <a:pPr marL="0" indent="0" algn="ctr">
              <a:buNone/>
            </a:pPr>
            <a:endParaRPr lang="en-US" sz="4300" b="1" dirty="0">
              <a:solidFill>
                <a:srgbClr val="000000"/>
              </a:solidFill>
              <a:cs typeface="Aharoni" panose="02010803020104030203" pitchFamily="2" charset="-79"/>
            </a:endParaRPr>
          </a:p>
          <a:p>
            <a:pPr marL="0" indent="0" algn="ctr">
              <a:buNone/>
            </a:pPr>
            <a:r>
              <a:rPr lang="en-US" sz="4300" b="1" i="0" dirty="0">
                <a:solidFill>
                  <a:srgbClr val="000000"/>
                </a:solidFill>
                <a:effectLst/>
                <a:cs typeface="Aharoni" panose="02010803020104030203" pitchFamily="2" charset="-79"/>
              </a:rPr>
              <a:t>Presentation on </a:t>
            </a:r>
          </a:p>
          <a:p>
            <a:pPr marL="0" indent="0" algn="ctr">
              <a:buNone/>
            </a:pPr>
            <a:r>
              <a:rPr lang="en-US" sz="4300" b="1" dirty="0">
                <a:cs typeface="Aharoni" panose="02010803020104030203" pitchFamily="2" charset="-79"/>
              </a:rPr>
              <a:t>Baptism as the Gateway to </a:t>
            </a:r>
          </a:p>
          <a:p>
            <a:pPr marL="0" indent="0" algn="ctr">
              <a:buNone/>
            </a:pPr>
            <a:r>
              <a:rPr lang="en-US" sz="4300" b="1" dirty="0">
                <a:cs typeface="Aharoni" panose="02010803020104030203" pitchFamily="2" charset="-79"/>
              </a:rPr>
              <a:t>Holy Communion</a:t>
            </a:r>
            <a:endParaRPr lang="en-US" sz="4300" b="1" i="0" dirty="0">
              <a:solidFill>
                <a:srgbClr val="000000"/>
              </a:solidFill>
              <a:effectLst/>
              <a:cs typeface="Aharoni" panose="02010803020104030203" pitchFamily="2" charset="-79"/>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7032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44C2-7B2E-4556-97C4-D2C51350A2B7}"/>
              </a:ext>
            </a:extLst>
          </p:cNvPr>
          <p:cNvSpPr>
            <a:spLocks noGrp="1"/>
          </p:cNvSpPr>
          <p:nvPr>
            <p:ph type="title"/>
          </p:nvPr>
        </p:nvSpPr>
        <p:spPr>
          <a:xfrm>
            <a:off x="504363" y="379196"/>
            <a:ext cx="7886700" cy="1009652"/>
          </a:xfrm>
        </p:spPr>
        <p:txBody>
          <a:bodyPr>
            <a:normAutofit/>
          </a:bodyPr>
          <a:lstStyle/>
          <a:p>
            <a:pPr algn="ctr"/>
            <a:r>
              <a:rPr lang="en-US" sz="3600" b="1" dirty="0"/>
              <a:t>Avenues of Communication</a:t>
            </a:r>
            <a:endParaRPr lang="en-US" sz="3600" dirty="0"/>
          </a:p>
        </p:txBody>
      </p:sp>
      <p:sp>
        <p:nvSpPr>
          <p:cNvPr id="3" name="Content Placeholder 2">
            <a:extLst>
              <a:ext uri="{FF2B5EF4-FFF2-40B4-BE49-F238E27FC236}">
                <a16:creationId xmlns:a16="http://schemas.microsoft.com/office/drawing/2014/main" id="{B869016A-8D7F-4D57-8BB5-1BADC819FD22}"/>
              </a:ext>
            </a:extLst>
          </p:cNvPr>
          <p:cNvSpPr>
            <a:spLocks noGrp="1"/>
          </p:cNvSpPr>
          <p:nvPr>
            <p:ph idx="1"/>
          </p:nvPr>
        </p:nvSpPr>
        <p:spPr/>
        <p:txBody>
          <a:bodyPr/>
          <a:lstStyle/>
          <a:p>
            <a:pPr marL="0" indent="0">
              <a:buNone/>
            </a:pPr>
            <a:r>
              <a:rPr lang="en-US" b="1" dirty="0"/>
              <a:t>1.</a:t>
            </a:r>
            <a:r>
              <a:rPr lang="en-US" b="1" i="1" dirty="0"/>
              <a:t> </a:t>
            </a:r>
            <a:r>
              <a:rPr lang="en-US" b="1" dirty="0"/>
              <a:t>Promotional Videos</a:t>
            </a:r>
            <a:endParaRPr lang="en-US" b="1" i="1" dirty="0"/>
          </a:p>
          <a:p>
            <a:pPr marL="0" indent="0">
              <a:buNone/>
            </a:pPr>
            <a:endParaRPr lang="en-US" dirty="0"/>
          </a:p>
          <a:p>
            <a:pPr marL="0" indent="0">
              <a:buNone/>
            </a:pPr>
            <a:endParaRPr lang="en-US" dirty="0"/>
          </a:p>
        </p:txBody>
      </p:sp>
      <p:graphicFrame>
        <p:nvGraphicFramePr>
          <p:cNvPr id="7" name="Table 6">
            <a:extLst>
              <a:ext uri="{FF2B5EF4-FFF2-40B4-BE49-F238E27FC236}">
                <a16:creationId xmlns:a16="http://schemas.microsoft.com/office/drawing/2014/main" id="{954C0543-E23C-40AB-B1CD-7D6872D98078}"/>
              </a:ext>
            </a:extLst>
          </p:cNvPr>
          <p:cNvGraphicFramePr>
            <a:graphicFrameLocks noGrp="1"/>
          </p:cNvGraphicFramePr>
          <p:nvPr>
            <p:extLst>
              <p:ext uri="{D42A27DB-BD31-4B8C-83A1-F6EECF244321}">
                <p14:modId xmlns:p14="http://schemas.microsoft.com/office/powerpoint/2010/main" val="1645966935"/>
              </p:ext>
            </p:extLst>
          </p:nvPr>
        </p:nvGraphicFramePr>
        <p:xfrm>
          <a:off x="1056444" y="2796466"/>
          <a:ext cx="6889072" cy="3682338"/>
        </p:xfrm>
        <a:graphic>
          <a:graphicData uri="http://schemas.openxmlformats.org/drawingml/2006/table">
            <a:tbl>
              <a:tblPr firstRow="1" firstCol="1" bandRow="1">
                <a:tableStyleId>{5C22544A-7EE6-4342-B048-85BDC9FD1C3A}</a:tableStyleId>
              </a:tblPr>
              <a:tblGrid>
                <a:gridCol w="2645803">
                  <a:extLst>
                    <a:ext uri="{9D8B030D-6E8A-4147-A177-3AD203B41FA5}">
                      <a16:colId xmlns:a16="http://schemas.microsoft.com/office/drawing/2014/main" val="822036994"/>
                    </a:ext>
                  </a:extLst>
                </a:gridCol>
                <a:gridCol w="1848179">
                  <a:extLst>
                    <a:ext uri="{9D8B030D-6E8A-4147-A177-3AD203B41FA5}">
                      <a16:colId xmlns:a16="http://schemas.microsoft.com/office/drawing/2014/main" val="2113877692"/>
                    </a:ext>
                  </a:extLst>
                </a:gridCol>
                <a:gridCol w="2395090">
                  <a:extLst>
                    <a:ext uri="{9D8B030D-6E8A-4147-A177-3AD203B41FA5}">
                      <a16:colId xmlns:a16="http://schemas.microsoft.com/office/drawing/2014/main" val="2956994422"/>
                    </a:ext>
                  </a:extLst>
                </a:gridCol>
              </a:tblGrid>
              <a:tr h="505641">
                <a:tc>
                  <a:txBody>
                    <a:bodyPr/>
                    <a:lstStyle/>
                    <a:p>
                      <a:pPr marL="0" marR="0">
                        <a:lnSpc>
                          <a:spcPct val="115000"/>
                        </a:lnSpc>
                        <a:spcBef>
                          <a:spcPts val="0"/>
                        </a:spcBef>
                        <a:spcAft>
                          <a:spcPts val="0"/>
                        </a:spcAft>
                      </a:pPr>
                      <a:r>
                        <a:rPr lang="en-US" sz="2400" dirty="0">
                          <a:effectLst/>
                        </a:rPr>
                        <a:t>Method</a:t>
                      </a:r>
                      <a:endParaRPr lang="en-US" sz="2400"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a:effectLst/>
                        </a:rPr>
                        <a:t>Presenter</a:t>
                      </a:r>
                      <a:endParaRPr lang="en-US" sz="240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a:effectLst/>
                        </a:rPr>
                        <a:t>Target</a:t>
                      </a:r>
                      <a:endParaRPr lang="en-US" sz="240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3472251279"/>
                  </a:ext>
                </a:extLst>
              </a:tr>
              <a:tr h="1262057">
                <a:tc>
                  <a:txBody>
                    <a:bodyPr/>
                    <a:lstStyle/>
                    <a:p>
                      <a:pPr marL="0" marR="0">
                        <a:lnSpc>
                          <a:spcPct val="115000"/>
                        </a:lnSpc>
                        <a:spcBef>
                          <a:spcPts val="0"/>
                        </a:spcBef>
                        <a:spcAft>
                          <a:spcPts val="0"/>
                        </a:spcAft>
                      </a:pPr>
                      <a:r>
                        <a:rPr lang="en-US" sz="2400" dirty="0">
                          <a:effectLst/>
                        </a:rPr>
                        <a:t>Initial Promotional Video</a:t>
                      </a:r>
                      <a:endParaRPr lang="en-US" sz="2400"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dirty="0">
                          <a:effectLst/>
                        </a:rPr>
                        <a:t>The Archbishop</a:t>
                      </a:r>
                      <a:endParaRPr lang="en-US" sz="2400" b="1"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dirty="0">
                          <a:effectLst/>
                        </a:rPr>
                        <a:t>All members of the Province</a:t>
                      </a:r>
                      <a:endParaRPr lang="en-US" sz="2400" b="1"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43953001"/>
                  </a:ext>
                </a:extLst>
              </a:tr>
              <a:tr h="505641">
                <a:tc>
                  <a:txBody>
                    <a:bodyPr/>
                    <a:lstStyle/>
                    <a:p>
                      <a:pPr marL="0" marR="0">
                        <a:lnSpc>
                          <a:spcPct val="115000"/>
                        </a:lnSpc>
                        <a:spcBef>
                          <a:spcPts val="0"/>
                        </a:spcBef>
                        <a:spcAft>
                          <a:spcPts val="0"/>
                        </a:spcAft>
                      </a:pPr>
                      <a:r>
                        <a:rPr lang="en-US" sz="2400" dirty="0">
                          <a:effectLst/>
                        </a:rPr>
                        <a:t> </a:t>
                      </a:r>
                      <a:endParaRPr lang="en-US" sz="2400"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dirty="0">
                          <a:effectLst/>
                        </a:rPr>
                        <a:t> </a:t>
                      </a:r>
                      <a:endParaRPr lang="en-US" sz="2400" b="1"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dirty="0">
                          <a:effectLst/>
                        </a:rPr>
                        <a:t> </a:t>
                      </a:r>
                      <a:endParaRPr lang="en-US" sz="2400" b="1"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3617794133"/>
                  </a:ext>
                </a:extLst>
              </a:tr>
              <a:tr h="1408999">
                <a:tc>
                  <a:txBody>
                    <a:bodyPr/>
                    <a:lstStyle/>
                    <a:p>
                      <a:pPr marL="0" marR="0">
                        <a:lnSpc>
                          <a:spcPct val="115000"/>
                        </a:lnSpc>
                        <a:spcBef>
                          <a:spcPts val="0"/>
                        </a:spcBef>
                        <a:spcAft>
                          <a:spcPts val="0"/>
                        </a:spcAft>
                      </a:pPr>
                      <a:r>
                        <a:rPr lang="en-US" sz="2400">
                          <a:effectLst/>
                        </a:rPr>
                        <a:t>Promotional Videos</a:t>
                      </a:r>
                      <a:endParaRPr lang="en-US" sz="240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a:effectLst/>
                        </a:rPr>
                        <a:t>Diocesan Bishops</a:t>
                      </a:r>
                      <a:endParaRPr lang="en-US" sz="2400" b="1">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15000"/>
                        </a:lnSpc>
                        <a:spcBef>
                          <a:spcPts val="0"/>
                        </a:spcBef>
                        <a:spcAft>
                          <a:spcPts val="0"/>
                        </a:spcAft>
                      </a:pPr>
                      <a:r>
                        <a:rPr lang="en-US" sz="2400" b="1" dirty="0">
                          <a:effectLst/>
                        </a:rPr>
                        <a:t>All members of each Diocese</a:t>
                      </a:r>
                      <a:endParaRPr lang="en-US" sz="2400" b="1" dirty="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3996579607"/>
                  </a:ext>
                </a:extLst>
              </a:tr>
            </a:tbl>
          </a:graphicData>
        </a:graphic>
      </p:graphicFrame>
    </p:spTree>
    <p:extLst>
      <p:ext uri="{BB962C8B-B14F-4D97-AF65-F5344CB8AC3E}">
        <p14:creationId xmlns:p14="http://schemas.microsoft.com/office/powerpoint/2010/main" val="132760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4B3F-33E0-4B4D-B899-E173BA633E34}"/>
              </a:ext>
            </a:extLst>
          </p:cNvPr>
          <p:cNvSpPr>
            <a:spLocks noGrp="1"/>
          </p:cNvSpPr>
          <p:nvPr>
            <p:ph type="title"/>
          </p:nvPr>
        </p:nvSpPr>
        <p:spPr>
          <a:xfrm>
            <a:off x="186432" y="467973"/>
            <a:ext cx="8549196" cy="903120"/>
          </a:xfrm>
        </p:spPr>
        <p:txBody>
          <a:bodyPr>
            <a:normAutofit/>
          </a:bodyPr>
          <a:lstStyle/>
          <a:p>
            <a:r>
              <a:rPr lang="en-US" sz="3200" b="1" dirty="0"/>
              <a:t>Avenues of Communication: Promotional Videos </a:t>
            </a:r>
          </a:p>
        </p:txBody>
      </p:sp>
      <p:sp>
        <p:nvSpPr>
          <p:cNvPr id="3" name="Content Placeholder 2">
            <a:extLst>
              <a:ext uri="{FF2B5EF4-FFF2-40B4-BE49-F238E27FC236}">
                <a16:creationId xmlns:a16="http://schemas.microsoft.com/office/drawing/2014/main" id="{C172881E-8BF5-4880-A8C6-DF7049587535}"/>
              </a:ext>
            </a:extLst>
          </p:cNvPr>
          <p:cNvSpPr>
            <a:spLocks noGrp="1"/>
          </p:cNvSpPr>
          <p:nvPr>
            <p:ph idx="1"/>
          </p:nvPr>
        </p:nvSpPr>
        <p:spPr>
          <a:xfrm>
            <a:off x="541538" y="1500326"/>
            <a:ext cx="7973812" cy="5060272"/>
          </a:xfrm>
        </p:spPr>
        <p:txBody>
          <a:bodyPr>
            <a:normAutofit fontScale="77500" lnSpcReduction="20000"/>
          </a:bodyPr>
          <a:lstStyle/>
          <a:p>
            <a:pPr marL="0" indent="0">
              <a:buNone/>
            </a:pPr>
            <a:r>
              <a:rPr lang="en-US" b="1" dirty="0"/>
              <a:t>Goals: The Promotional Videos will:</a:t>
            </a:r>
          </a:p>
          <a:p>
            <a:pPr marL="0" indent="0">
              <a:buNone/>
            </a:pPr>
            <a:endParaRPr lang="en-US" b="1" dirty="0"/>
          </a:p>
          <a:p>
            <a:pPr marL="0" indent="0">
              <a:buNone/>
            </a:pPr>
            <a:r>
              <a:rPr lang="en-US" b="1" dirty="0"/>
              <a:t>State the change</a:t>
            </a:r>
          </a:p>
          <a:p>
            <a:pPr marL="0" indent="0">
              <a:buNone/>
            </a:pPr>
            <a:r>
              <a:rPr lang="en-US" b="1" dirty="0"/>
              <a:t>Outline possible effects of the change</a:t>
            </a:r>
          </a:p>
          <a:p>
            <a:pPr marL="0" indent="0">
              <a:buNone/>
            </a:pPr>
            <a:r>
              <a:rPr lang="en-US" b="1" dirty="0"/>
              <a:t>Outline the Plan for teaching </a:t>
            </a:r>
          </a:p>
          <a:p>
            <a:pPr marL="0" indent="0">
              <a:buNone/>
            </a:pPr>
            <a:r>
              <a:rPr lang="en-US" b="1" dirty="0"/>
              <a:t>Encourage participation</a:t>
            </a:r>
            <a:endParaRPr lang="en-US" dirty="0"/>
          </a:p>
          <a:p>
            <a:pPr marL="0" indent="0">
              <a:buNone/>
            </a:pPr>
            <a:endParaRPr lang="en-US" dirty="0"/>
          </a:p>
          <a:p>
            <a:pPr marL="0" indent="0">
              <a:buNone/>
            </a:pPr>
            <a:r>
              <a:rPr lang="en-US" b="1" dirty="0"/>
              <a:t>Access: All promotional videos to be made available on the CPWI website and where applicable on individual Diocesan websites</a:t>
            </a:r>
          </a:p>
          <a:p>
            <a:pPr marL="0" indent="0">
              <a:buNone/>
            </a:pPr>
            <a:r>
              <a:rPr lang="en-US" b="1" dirty="0"/>
              <a:t> </a:t>
            </a:r>
            <a:endParaRPr lang="en-US" dirty="0"/>
          </a:p>
          <a:p>
            <a:pPr marL="0" indent="0">
              <a:buNone/>
            </a:pPr>
            <a:r>
              <a:rPr lang="en-US" b="1" dirty="0"/>
              <a:t>A specific website can be created to host the material if there is a concern that Diocesan websites are overcrowded. In that case, a link would be made available and prominently displayed on the Diocesan websites or leading to the Provincial website.</a:t>
            </a:r>
            <a:endParaRPr lang="en-US" dirty="0"/>
          </a:p>
          <a:p>
            <a:pPr marL="0" indent="0">
              <a:buNone/>
            </a:pPr>
            <a:endParaRPr lang="en-US" dirty="0"/>
          </a:p>
        </p:txBody>
      </p:sp>
    </p:spTree>
    <p:extLst>
      <p:ext uri="{BB962C8B-B14F-4D97-AF65-F5344CB8AC3E}">
        <p14:creationId xmlns:p14="http://schemas.microsoft.com/office/powerpoint/2010/main" val="2777041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2780-E521-4B7C-BA39-8BD285881342}"/>
              </a:ext>
            </a:extLst>
          </p:cNvPr>
          <p:cNvSpPr>
            <a:spLocks noGrp="1"/>
          </p:cNvSpPr>
          <p:nvPr>
            <p:ph type="title"/>
          </p:nvPr>
        </p:nvSpPr>
        <p:spPr>
          <a:xfrm>
            <a:off x="628650" y="417250"/>
            <a:ext cx="7886700" cy="900576"/>
          </a:xfrm>
        </p:spPr>
        <p:txBody>
          <a:bodyPr>
            <a:normAutofit/>
          </a:bodyPr>
          <a:lstStyle/>
          <a:p>
            <a:pPr algn="ctr"/>
            <a:r>
              <a:rPr lang="en-US" sz="3600" b="1" dirty="0"/>
              <a:t>Avenues of Communication</a:t>
            </a:r>
          </a:p>
        </p:txBody>
      </p:sp>
      <p:sp>
        <p:nvSpPr>
          <p:cNvPr id="3" name="Content Placeholder 2">
            <a:extLst>
              <a:ext uri="{FF2B5EF4-FFF2-40B4-BE49-F238E27FC236}">
                <a16:creationId xmlns:a16="http://schemas.microsoft.com/office/drawing/2014/main" id="{375645E1-3B83-4673-8A2B-09C1BE94F0C2}"/>
              </a:ext>
            </a:extLst>
          </p:cNvPr>
          <p:cNvSpPr>
            <a:spLocks noGrp="1"/>
          </p:cNvSpPr>
          <p:nvPr>
            <p:ph idx="1"/>
          </p:nvPr>
        </p:nvSpPr>
        <p:spPr>
          <a:xfrm>
            <a:off x="341790" y="1885996"/>
            <a:ext cx="8460420" cy="4802185"/>
          </a:xfrm>
        </p:spPr>
        <p:txBody>
          <a:bodyPr>
            <a:normAutofit fontScale="47500" lnSpcReduction="20000"/>
          </a:bodyPr>
          <a:lstStyle/>
          <a:p>
            <a:pPr marL="0" indent="0">
              <a:spcBef>
                <a:spcPts val="0"/>
              </a:spcBef>
              <a:buNone/>
            </a:pPr>
            <a:r>
              <a:rPr lang="en-US" sz="5900" b="1" dirty="0"/>
              <a:t>2. Discussion Event with Members of Clergy and Licensed Church Workers </a:t>
            </a:r>
          </a:p>
          <a:p>
            <a:pPr marL="0" indent="0">
              <a:spcBef>
                <a:spcPts val="0"/>
              </a:spcBef>
              <a:buNone/>
            </a:pPr>
            <a:endParaRPr lang="en-US" sz="1700" b="1" i="1" dirty="0"/>
          </a:p>
          <a:p>
            <a:pPr marL="0" indent="0">
              <a:spcBef>
                <a:spcPts val="0"/>
              </a:spcBef>
              <a:buNone/>
            </a:pPr>
            <a:r>
              <a:rPr lang="en-US" b="1" dirty="0"/>
              <a:t> </a:t>
            </a:r>
          </a:p>
          <a:p>
            <a:pPr marL="0" indent="0">
              <a:spcBef>
                <a:spcPts val="0"/>
              </a:spcBef>
              <a:buNone/>
            </a:pPr>
            <a:r>
              <a:rPr lang="en-US" b="1" dirty="0"/>
              <a:t>(Recognizing that some provisional discussions may have taken place)</a:t>
            </a:r>
            <a:endParaRPr lang="en-US" dirty="0"/>
          </a:p>
          <a:p>
            <a:pPr marL="0" indent="0">
              <a:buNone/>
            </a:pPr>
            <a:r>
              <a:rPr lang="en-US" b="1" dirty="0"/>
              <a:t> </a:t>
            </a:r>
            <a:endParaRPr lang="en-US" dirty="0"/>
          </a:p>
          <a:p>
            <a:pPr marL="0" indent="0">
              <a:buNone/>
            </a:pPr>
            <a:r>
              <a:rPr lang="en-US" sz="4400" b="1" dirty="0"/>
              <a:t>Goals: 	</a:t>
            </a:r>
          </a:p>
          <a:p>
            <a:pPr marL="0" indent="0">
              <a:buNone/>
            </a:pPr>
            <a:endParaRPr lang="en-US" sz="4400" b="1" dirty="0"/>
          </a:p>
          <a:p>
            <a:pPr marL="0" indent="0">
              <a:spcBef>
                <a:spcPts val="600"/>
              </a:spcBef>
              <a:buNone/>
            </a:pPr>
            <a:r>
              <a:rPr lang="en-US" sz="4400" b="1" dirty="0" err="1"/>
              <a:t>i</a:t>
            </a:r>
            <a:r>
              <a:rPr lang="en-US" sz="4400" b="1" dirty="0"/>
              <a:t>. Discuss the policy change </a:t>
            </a:r>
          </a:p>
          <a:p>
            <a:pPr marL="0" indent="0">
              <a:spcBef>
                <a:spcPts val="600"/>
              </a:spcBef>
              <a:buNone/>
            </a:pPr>
            <a:endParaRPr lang="en-US" sz="4400" dirty="0"/>
          </a:p>
          <a:p>
            <a:pPr marL="0" indent="0">
              <a:spcBef>
                <a:spcPts val="600"/>
              </a:spcBef>
              <a:buNone/>
            </a:pPr>
            <a:r>
              <a:rPr lang="en-US" sz="4400" b="1" dirty="0"/>
              <a:t>ii. Discuss the impact on admission to Holy Communion and The impact on Confirmation</a:t>
            </a:r>
          </a:p>
          <a:p>
            <a:pPr marL="0" indent="0">
              <a:spcBef>
                <a:spcPts val="600"/>
              </a:spcBef>
              <a:buNone/>
            </a:pPr>
            <a:endParaRPr lang="en-US" sz="4400" dirty="0"/>
          </a:p>
          <a:p>
            <a:pPr marL="0" indent="0">
              <a:spcBef>
                <a:spcPts val="600"/>
              </a:spcBef>
              <a:buNone/>
            </a:pPr>
            <a:r>
              <a:rPr lang="en-US" sz="4400" b="1" dirty="0"/>
              <a:t>iii. Convey communication/teaching strategies to share the policy change</a:t>
            </a:r>
          </a:p>
          <a:p>
            <a:pPr marL="0" indent="0">
              <a:spcBef>
                <a:spcPts val="600"/>
              </a:spcBef>
              <a:buNone/>
            </a:pPr>
            <a:endParaRPr lang="en-US" sz="4400" dirty="0"/>
          </a:p>
          <a:p>
            <a:pPr marL="0" indent="0">
              <a:spcBef>
                <a:spcPts val="600"/>
              </a:spcBef>
              <a:buNone/>
            </a:pPr>
            <a:r>
              <a:rPr lang="en-US" sz="4400" b="1" dirty="0"/>
              <a:t>iv. Provision of an information packet</a:t>
            </a:r>
            <a:endParaRPr lang="en-US" dirty="0"/>
          </a:p>
        </p:txBody>
      </p:sp>
    </p:spTree>
    <p:extLst>
      <p:ext uri="{BB962C8B-B14F-4D97-AF65-F5344CB8AC3E}">
        <p14:creationId xmlns:p14="http://schemas.microsoft.com/office/powerpoint/2010/main" val="3407708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FEAF-7236-4769-8731-E1F1328A48DD}"/>
              </a:ext>
            </a:extLst>
          </p:cNvPr>
          <p:cNvSpPr>
            <a:spLocks noGrp="1"/>
          </p:cNvSpPr>
          <p:nvPr>
            <p:ph type="title"/>
          </p:nvPr>
        </p:nvSpPr>
        <p:spPr>
          <a:xfrm>
            <a:off x="628649" y="324035"/>
            <a:ext cx="7886700" cy="1009652"/>
          </a:xfrm>
        </p:spPr>
        <p:txBody>
          <a:bodyPr>
            <a:normAutofit/>
          </a:bodyPr>
          <a:lstStyle/>
          <a:p>
            <a:r>
              <a:rPr lang="en-US" sz="3200" b="1" dirty="0"/>
              <a:t>Avenues of Communication: Discussion Event</a:t>
            </a:r>
            <a:endParaRPr lang="en-US" sz="3200" dirty="0"/>
          </a:p>
        </p:txBody>
      </p:sp>
      <p:sp>
        <p:nvSpPr>
          <p:cNvPr id="3" name="Content Placeholder 2">
            <a:extLst>
              <a:ext uri="{FF2B5EF4-FFF2-40B4-BE49-F238E27FC236}">
                <a16:creationId xmlns:a16="http://schemas.microsoft.com/office/drawing/2014/main" id="{AD6CFD42-FA84-4610-BDC4-1C99447CD27F}"/>
              </a:ext>
            </a:extLst>
          </p:cNvPr>
          <p:cNvSpPr>
            <a:spLocks noGrp="1"/>
          </p:cNvSpPr>
          <p:nvPr>
            <p:ph idx="1"/>
          </p:nvPr>
        </p:nvSpPr>
        <p:spPr>
          <a:xfrm>
            <a:off x="628649" y="1660124"/>
            <a:ext cx="8062589" cy="4873841"/>
          </a:xfrm>
        </p:spPr>
        <p:txBody>
          <a:bodyPr>
            <a:normAutofit fontScale="92500" lnSpcReduction="20000"/>
          </a:bodyPr>
          <a:lstStyle/>
          <a:p>
            <a:pPr marL="0" indent="0">
              <a:buNone/>
            </a:pPr>
            <a:r>
              <a:rPr lang="en-US" b="1" dirty="0"/>
              <a:t> Each Diocese will set aside a date and plan an event to share with Members of Clergy and Licensed Church Workers. </a:t>
            </a:r>
            <a:endParaRPr lang="en-US" dirty="0"/>
          </a:p>
          <a:p>
            <a:pPr marL="0" indent="0">
              <a:buNone/>
            </a:pPr>
            <a:r>
              <a:rPr lang="en-US" b="1" dirty="0"/>
              <a:t> </a:t>
            </a:r>
            <a:endParaRPr lang="en-US" dirty="0"/>
          </a:p>
          <a:p>
            <a:pPr marL="0" indent="0">
              <a:buNone/>
            </a:pPr>
            <a:r>
              <a:rPr lang="en-US" b="1" dirty="0"/>
              <a:t>This in-person or virtual event to be led by the Diocesan bishop and Communication team</a:t>
            </a:r>
          </a:p>
          <a:p>
            <a:pPr marL="0" indent="0">
              <a:buNone/>
            </a:pPr>
            <a:endParaRPr lang="en-US" b="1" dirty="0"/>
          </a:p>
          <a:p>
            <a:pPr marL="0" indent="0">
              <a:buNone/>
            </a:pPr>
            <a:r>
              <a:rPr lang="en-US" b="1" dirty="0"/>
              <a:t>Materials:   </a:t>
            </a:r>
          </a:p>
          <a:p>
            <a:pPr marL="0" indent="0">
              <a:buNone/>
            </a:pPr>
            <a:r>
              <a:rPr lang="en-US" b="1" dirty="0"/>
              <a:t>Diocesan Promotional Videos</a:t>
            </a:r>
            <a:endParaRPr lang="en-US" dirty="0"/>
          </a:p>
          <a:p>
            <a:pPr marL="0" indent="0">
              <a:buNone/>
            </a:pPr>
            <a:r>
              <a:rPr lang="en-US" b="1" dirty="0"/>
              <a:t>Bible Study</a:t>
            </a:r>
            <a:endParaRPr lang="en-US" dirty="0"/>
          </a:p>
          <a:p>
            <a:pPr marL="0" indent="0">
              <a:buNone/>
            </a:pPr>
            <a:r>
              <a:rPr lang="en-US" b="1" dirty="0"/>
              <a:t>Baptism information booklet</a:t>
            </a:r>
            <a:endParaRPr lang="en-US" dirty="0"/>
          </a:p>
          <a:p>
            <a:pPr marL="0" indent="0">
              <a:buNone/>
            </a:pPr>
            <a:r>
              <a:rPr lang="en-US" b="1" dirty="0"/>
              <a:t>Baptism Sunday School packet</a:t>
            </a:r>
            <a:endParaRPr lang="en-US" dirty="0"/>
          </a:p>
          <a:p>
            <a:pPr marL="0" indent="0">
              <a:buNone/>
            </a:pPr>
            <a:r>
              <a:rPr lang="en-US" b="1" dirty="0"/>
              <a:t>History of Confirmation information booklet</a:t>
            </a:r>
            <a:endParaRPr lang="en-US" dirty="0"/>
          </a:p>
          <a:p>
            <a:pPr marL="0" indent="0">
              <a:buNone/>
            </a:pPr>
            <a:endParaRPr lang="en-US" dirty="0"/>
          </a:p>
        </p:txBody>
      </p:sp>
    </p:spTree>
    <p:extLst>
      <p:ext uri="{BB962C8B-B14F-4D97-AF65-F5344CB8AC3E}">
        <p14:creationId xmlns:p14="http://schemas.microsoft.com/office/powerpoint/2010/main" val="230153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99C7-AA9E-412B-826F-B94F63C5A627}"/>
              </a:ext>
            </a:extLst>
          </p:cNvPr>
          <p:cNvSpPr>
            <a:spLocks noGrp="1"/>
          </p:cNvSpPr>
          <p:nvPr>
            <p:ph type="title"/>
          </p:nvPr>
        </p:nvSpPr>
        <p:spPr>
          <a:xfrm>
            <a:off x="628650" y="365127"/>
            <a:ext cx="7886700" cy="794044"/>
          </a:xfrm>
        </p:spPr>
        <p:txBody>
          <a:bodyPr/>
          <a:lstStyle/>
          <a:p>
            <a:r>
              <a:rPr lang="en-US" b="1" dirty="0"/>
              <a:t>Avenues of Communication</a:t>
            </a:r>
            <a:endParaRPr lang="en-US" dirty="0"/>
          </a:p>
        </p:txBody>
      </p:sp>
      <p:sp>
        <p:nvSpPr>
          <p:cNvPr id="3" name="Content Placeholder 2">
            <a:extLst>
              <a:ext uri="{FF2B5EF4-FFF2-40B4-BE49-F238E27FC236}">
                <a16:creationId xmlns:a16="http://schemas.microsoft.com/office/drawing/2014/main" id="{F8089B82-FF18-4805-AC52-E6D19177F897}"/>
              </a:ext>
            </a:extLst>
          </p:cNvPr>
          <p:cNvSpPr>
            <a:spLocks noGrp="1"/>
          </p:cNvSpPr>
          <p:nvPr>
            <p:ph idx="1"/>
          </p:nvPr>
        </p:nvSpPr>
        <p:spPr>
          <a:xfrm>
            <a:off x="250240" y="1580226"/>
            <a:ext cx="8185211" cy="5078026"/>
          </a:xfrm>
        </p:spPr>
        <p:txBody>
          <a:bodyPr>
            <a:normAutofit lnSpcReduction="10000"/>
          </a:bodyPr>
          <a:lstStyle/>
          <a:p>
            <a:pPr marL="0" indent="0">
              <a:buNone/>
            </a:pPr>
            <a:r>
              <a:rPr lang="en-US" sz="3500" b="1" dirty="0"/>
              <a:t>3. Launch Posters and Flyers Competitions</a:t>
            </a:r>
            <a:endParaRPr lang="en-US" sz="3500" b="1" i="1" dirty="0"/>
          </a:p>
          <a:p>
            <a:pPr marL="0" indent="0">
              <a:buNone/>
            </a:pPr>
            <a:r>
              <a:rPr lang="en-US" b="1" dirty="0"/>
              <a:t> </a:t>
            </a:r>
            <a:endParaRPr lang="en-US" dirty="0"/>
          </a:p>
          <a:p>
            <a:pPr marL="0" indent="0">
              <a:spcBef>
                <a:spcPts val="600"/>
              </a:spcBef>
              <a:buNone/>
            </a:pPr>
            <a:r>
              <a:rPr lang="en-US" b="1" dirty="0"/>
              <a:t>Goals: </a:t>
            </a:r>
          </a:p>
          <a:p>
            <a:pPr marL="0" indent="0">
              <a:spcBef>
                <a:spcPts val="600"/>
              </a:spcBef>
              <a:buNone/>
            </a:pPr>
            <a:r>
              <a:rPr lang="en-US" b="1" dirty="0"/>
              <a:t>To state the change</a:t>
            </a:r>
          </a:p>
          <a:p>
            <a:pPr marL="0" indent="0">
              <a:spcBef>
                <a:spcPts val="600"/>
              </a:spcBef>
              <a:buNone/>
            </a:pPr>
            <a:r>
              <a:rPr lang="en-US" b="1" dirty="0"/>
              <a:t>provide a quick, short answer format to potential questions for each Diocese</a:t>
            </a:r>
            <a:endParaRPr lang="en-US" dirty="0"/>
          </a:p>
          <a:p>
            <a:pPr marL="0" indent="0">
              <a:spcBef>
                <a:spcPts val="600"/>
              </a:spcBef>
              <a:buNone/>
            </a:pPr>
            <a:r>
              <a:rPr lang="en-US" b="1" dirty="0"/>
              <a:t> </a:t>
            </a:r>
            <a:endParaRPr lang="en-US" dirty="0"/>
          </a:p>
          <a:p>
            <a:pPr marL="0" indent="0">
              <a:spcBef>
                <a:spcPts val="600"/>
              </a:spcBef>
              <a:buNone/>
            </a:pPr>
            <a:r>
              <a:rPr lang="en-US" b="1" dirty="0"/>
              <a:t>Background: Each Diocese is unique and may choose to create their own or use the Provincial material. If each has an input in the creation of the resources, it will increase their involvement and ownership of the process of disseminating the information </a:t>
            </a:r>
            <a:endParaRPr lang="en-US" dirty="0"/>
          </a:p>
          <a:p>
            <a:pPr marL="0" indent="0">
              <a:buNone/>
            </a:pPr>
            <a:endParaRPr lang="en-US" dirty="0"/>
          </a:p>
        </p:txBody>
      </p:sp>
    </p:spTree>
    <p:extLst>
      <p:ext uri="{BB962C8B-B14F-4D97-AF65-F5344CB8AC3E}">
        <p14:creationId xmlns:p14="http://schemas.microsoft.com/office/powerpoint/2010/main" val="2122894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C4B5A-BF80-408C-BF78-EABC2E914B8E}"/>
              </a:ext>
            </a:extLst>
          </p:cNvPr>
          <p:cNvSpPr>
            <a:spLocks noGrp="1"/>
          </p:cNvSpPr>
          <p:nvPr>
            <p:ph type="title"/>
          </p:nvPr>
        </p:nvSpPr>
        <p:spPr/>
        <p:txBody>
          <a:bodyPr>
            <a:normAutofit/>
          </a:bodyPr>
          <a:lstStyle/>
          <a:p>
            <a:pPr algn="ctr"/>
            <a:r>
              <a:rPr lang="en-US" sz="3600" b="1" dirty="0"/>
              <a:t>Avenues of Communication: </a:t>
            </a:r>
            <a:br>
              <a:rPr lang="en-US" sz="3600" b="1" dirty="0"/>
            </a:br>
            <a:r>
              <a:rPr lang="en-US" sz="3600" b="1" dirty="0"/>
              <a:t>Posters and Flyers Competition</a:t>
            </a:r>
            <a:endParaRPr lang="en-US" sz="3600" dirty="0"/>
          </a:p>
        </p:txBody>
      </p:sp>
      <p:sp>
        <p:nvSpPr>
          <p:cNvPr id="3" name="Content Placeholder 2">
            <a:extLst>
              <a:ext uri="{FF2B5EF4-FFF2-40B4-BE49-F238E27FC236}">
                <a16:creationId xmlns:a16="http://schemas.microsoft.com/office/drawing/2014/main" id="{2AC33E97-8A21-4362-ABD3-95B360CD1EED}"/>
              </a:ext>
            </a:extLst>
          </p:cNvPr>
          <p:cNvSpPr>
            <a:spLocks noGrp="1"/>
          </p:cNvSpPr>
          <p:nvPr>
            <p:ph idx="1"/>
          </p:nvPr>
        </p:nvSpPr>
        <p:spPr>
          <a:xfrm>
            <a:off x="628650" y="1941035"/>
            <a:ext cx="7886700" cy="4351338"/>
          </a:xfrm>
        </p:spPr>
        <p:txBody>
          <a:bodyPr>
            <a:normAutofit lnSpcReduction="10000"/>
          </a:bodyPr>
          <a:lstStyle/>
          <a:p>
            <a:pPr marL="0" indent="0">
              <a:spcBef>
                <a:spcPts val="600"/>
              </a:spcBef>
              <a:buNone/>
            </a:pPr>
            <a:r>
              <a:rPr lang="en-US" b="1" dirty="0"/>
              <a:t>Note: The creation of the posters/ flyers can become an activity for children, youth groups, church groups</a:t>
            </a:r>
            <a:endParaRPr lang="en-US" dirty="0"/>
          </a:p>
          <a:p>
            <a:pPr marL="0" indent="0">
              <a:spcBef>
                <a:spcPts val="600"/>
              </a:spcBef>
              <a:buNone/>
            </a:pPr>
            <a:r>
              <a:rPr lang="en-US" b="1" dirty="0"/>
              <a:t> </a:t>
            </a:r>
            <a:endParaRPr lang="en-US" dirty="0"/>
          </a:p>
          <a:p>
            <a:pPr marL="0" indent="0">
              <a:spcBef>
                <a:spcPts val="600"/>
              </a:spcBef>
              <a:buNone/>
            </a:pPr>
            <a:r>
              <a:rPr lang="en-US" b="1" dirty="0"/>
              <a:t>The basic information for the posters and flyers would be provided, and the instructions for submission of entries can be completed by each Diocese</a:t>
            </a:r>
            <a:endParaRPr lang="en-US" dirty="0"/>
          </a:p>
          <a:p>
            <a:pPr marL="0" indent="0">
              <a:spcBef>
                <a:spcPts val="600"/>
              </a:spcBef>
              <a:buNone/>
            </a:pPr>
            <a:r>
              <a:rPr lang="en-US" b="1" dirty="0"/>
              <a:t> </a:t>
            </a:r>
            <a:endParaRPr lang="en-US" dirty="0"/>
          </a:p>
          <a:p>
            <a:pPr marL="0" indent="0">
              <a:spcBef>
                <a:spcPts val="600"/>
              </a:spcBef>
              <a:buNone/>
            </a:pPr>
            <a:r>
              <a:rPr lang="en-US" b="1" dirty="0"/>
              <a:t> Access: To be displayed on websites (Provincial and Diocesan) and printed</a:t>
            </a:r>
            <a:endParaRPr lang="en-US" dirty="0"/>
          </a:p>
          <a:p>
            <a:endParaRPr lang="en-US" dirty="0"/>
          </a:p>
        </p:txBody>
      </p:sp>
    </p:spTree>
    <p:extLst>
      <p:ext uri="{BB962C8B-B14F-4D97-AF65-F5344CB8AC3E}">
        <p14:creationId xmlns:p14="http://schemas.microsoft.com/office/powerpoint/2010/main" val="1053220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3DFD-628E-4365-8E53-9586E0257407}"/>
              </a:ext>
            </a:extLst>
          </p:cNvPr>
          <p:cNvSpPr>
            <a:spLocks noGrp="1"/>
          </p:cNvSpPr>
          <p:nvPr>
            <p:ph type="title"/>
          </p:nvPr>
        </p:nvSpPr>
        <p:spPr>
          <a:xfrm>
            <a:off x="628650" y="365127"/>
            <a:ext cx="7886700" cy="771216"/>
          </a:xfrm>
        </p:spPr>
        <p:txBody>
          <a:bodyPr>
            <a:normAutofit/>
          </a:bodyPr>
          <a:lstStyle/>
          <a:p>
            <a:pPr algn="ctr"/>
            <a:r>
              <a:rPr lang="en-US" sz="3600" b="1" dirty="0"/>
              <a:t>Avenues of Communication</a:t>
            </a:r>
          </a:p>
        </p:txBody>
      </p:sp>
      <p:sp>
        <p:nvSpPr>
          <p:cNvPr id="3" name="Content Placeholder 2">
            <a:extLst>
              <a:ext uri="{FF2B5EF4-FFF2-40B4-BE49-F238E27FC236}">
                <a16:creationId xmlns:a16="http://schemas.microsoft.com/office/drawing/2014/main" id="{98D288C3-6DBD-49F0-976F-4CA6256C0505}"/>
              </a:ext>
            </a:extLst>
          </p:cNvPr>
          <p:cNvSpPr>
            <a:spLocks noGrp="1"/>
          </p:cNvSpPr>
          <p:nvPr>
            <p:ph idx="1"/>
          </p:nvPr>
        </p:nvSpPr>
        <p:spPr>
          <a:xfrm>
            <a:off x="337351" y="1473693"/>
            <a:ext cx="8177999" cy="5019180"/>
          </a:xfrm>
        </p:spPr>
        <p:txBody>
          <a:bodyPr>
            <a:normAutofit fontScale="92500" lnSpcReduction="10000"/>
          </a:bodyPr>
          <a:lstStyle/>
          <a:p>
            <a:pPr marL="0" indent="0">
              <a:spcBef>
                <a:spcPts val="600"/>
              </a:spcBef>
              <a:buNone/>
            </a:pPr>
            <a:r>
              <a:rPr lang="en-US" sz="3500" b="1" dirty="0"/>
              <a:t>4. Launch Diocesan Sunday School Resources</a:t>
            </a:r>
            <a:endParaRPr lang="en-US" sz="3500" b="1" i="1" dirty="0"/>
          </a:p>
          <a:p>
            <a:pPr marL="0" indent="0">
              <a:spcBef>
                <a:spcPts val="600"/>
              </a:spcBef>
              <a:buNone/>
            </a:pPr>
            <a:r>
              <a:rPr lang="en-US" b="1" dirty="0"/>
              <a:t> </a:t>
            </a:r>
            <a:endParaRPr lang="en-US" dirty="0"/>
          </a:p>
          <a:p>
            <a:pPr marL="0" indent="0">
              <a:spcBef>
                <a:spcPts val="600"/>
              </a:spcBef>
              <a:buNone/>
            </a:pPr>
            <a:r>
              <a:rPr lang="en-US" b="1" dirty="0"/>
              <a:t>Goal: To Provide resources for Sunday School teachers to use to teach students about Baptism and Holy Communion </a:t>
            </a:r>
            <a:endParaRPr lang="en-US" dirty="0"/>
          </a:p>
          <a:p>
            <a:pPr marL="0" indent="0">
              <a:spcBef>
                <a:spcPts val="600"/>
              </a:spcBef>
              <a:buNone/>
            </a:pPr>
            <a:r>
              <a:rPr lang="en-US" b="1" dirty="0"/>
              <a:t> </a:t>
            </a:r>
            <a:endParaRPr lang="en-US" dirty="0"/>
          </a:p>
          <a:p>
            <a:pPr marL="0" indent="0">
              <a:spcBef>
                <a:spcPts val="600"/>
              </a:spcBef>
              <a:buNone/>
            </a:pPr>
            <a:r>
              <a:rPr lang="en-US" b="1" dirty="0"/>
              <a:t>Target: </a:t>
            </a:r>
            <a:endParaRPr lang="en-US" dirty="0"/>
          </a:p>
          <a:p>
            <a:pPr marL="0" indent="0">
              <a:spcBef>
                <a:spcPts val="600"/>
              </a:spcBef>
              <a:buNone/>
            </a:pPr>
            <a:r>
              <a:rPr lang="en-US" b="1" dirty="0"/>
              <a:t>Members of Clergy and Licensed Church Workers</a:t>
            </a:r>
            <a:endParaRPr lang="en-US" dirty="0"/>
          </a:p>
          <a:p>
            <a:pPr marL="0" indent="0">
              <a:spcBef>
                <a:spcPts val="600"/>
              </a:spcBef>
              <a:buNone/>
            </a:pPr>
            <a:r>
              <a:rPr lang="en-US" b="1" dirty="0"/>
              <a:t>Sunday School Teachers</a:t>
            </a:r>
            <a:endParaRPr lang="en-US" dirty="0"/>
          </a:p>
          <a:p>
            <a:pPr marL="0" indent="0">
              <a:spcBef>
                <a:spcPts val="600"/>
              </a:spcBef>
              <a:buNone/>
            </a:pPr>
            <a:r>
              <a:rPr lang="en-US" b="1" dirty="0"/>
              <a:t>Parents</a:t>
            </a:r>
            <a:endParaRPr lang="en-US" dirty="0"/>
          </a:p>
          <a:p>
            <a:pPr marL="0" indent="0">
              <a:spcBef>
                <a:spcPts val="600"/>
              </a:spcBef>
              <a:buNone/>
            </a:pPr>
            <a:r>
              <a:rPr lang="en-US" b="1" dirty="0"/>
              <a:t>Sunday School Students</a:t>
            </a:r>
            <a:endParaRPr lang="en-US" dirty="0"/>
          </a:p>
          <a:p>
            <a:pPr marL="0" indent="0">
              <a:spcBef>
                <a:spcPts val="600"/>
              </a:spcBef>
              <a:buNone/>
            </a:pPr>
            <a:r>
              <a:rPr lang="en-US" b="1" dirty="0"/>
              <a:t> </a:t>
            </a:r>
            <a:endParaRPr lang="en-US" dirty="0"/>
          </a:p>
        </p:txBody>
      </p:sp>
    </p:spTree>
    <p:extLst>
      <p:ext uri="{BB962C8B-B14F-4D97-AF65-F5344CB8AC3E}">
        <p14:creationId xmlns:p14="http://schemas.microsoft.com/office/powerpoint/2010/main" val="4216580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D4AF-7CFD-427C-A43A-2EBEAFB9442E}"/>
              </a:ext>
            </a:extLst>
          </p:cNvPr>
          <p:cNvSpPr>
            <a:spLocks noGrp="1"/>
          </p:cNvSpPr>
          <p:nvPr>
            <p:ph type="title"/>
          </p:nvPr>
        </p:nvSpPr>
        <p:spPr/>
        <p:txBody>
          <a:bodyPr>
            <a:normAutofit/>
          </a:bodyPr>
          <a:lstStyle/>
          <a:p>
            <a:pPr algn="ctr"/>
            <a:r>
              <a:rPr lang="en-US" sz="3600" b="1" dirty="0"/>
              <a:t>Avenues of Communication: </a:t>
            </a:r>
            <a:br>
              <a:rPr lang="en-US" sz="3600" b="1" dirty="0"/>
            </a:br>
            <a:r>
              <a:rPr lang="en-US" sz="3600" b="1" dirty="0"/>
              <a:t>Diocesan Sunday School Resources</a:t>
            </a:r>
          </a:p>
        </p:txBody>
      </p:sp>
      <p:sp>
        <p:nvSpPr>
          <p:cNvPr id="3" name="Content Placeholder 2">
            <a:extLst>
              <a:ext uri="{FF2B5EF4-FFF2-40B4-BE49-F238E27FC236}">
                <a16:creationId xmlns:a16="http://schemas.microsoft.com/office/drawing/2014/main" id="{3B28B440-A189-42BB-8C4E-7AE5E2EE4718}"/>
              </a:ext>
            </a:extLst>
          </p:cNvPr>
          <p:cNvSpPr>
            <a:spLocks noGrp="1"/>
          </p:cNvSpPr>
          <p:nvPr>
            <p:ph idx="1"/>
          </p:nvPr>
        </p:nvSpPr>
        <p:spPr>
          <a:xfrm>
            <a:off x="628650" y="2254927"/>
            <a:ext cx="7886700" cy="4314549"/>
          </a:xfrm>
        </p:spPr>
        <p:txBody>
          <a:bodyPr>
            <a:normAutofit fontScale="92500" lnSpcReduction="20000"/>
          </a:bodyPr>
          <a:lstStyle/>
          <a:p>
            <a:pPr marL="0" indent="0">
              <a:spcBef>
                <a:spcPts val="600"/>
              </a:spcBef>
              <a:buNone/>
            </a:pPr>
            <a:r>
              <a:rPr lang="en-US" b="1" dirty="0"/>
              <a:t>Each Diocese will set aside a date/s to engage the stakeholders of the Sunday School to discuss the impact of the policy change and the resources being made available</a:t>
            </a:r>
            <a:endParaRPr lang="en-US" dirty="0"/>
          </a:p>
          <a:p>
            <a:pPr marL="0" indent="0">
              <a:spcBef>
                <a:spcPts val="600"/>
              </a:spcBef>
              <a:buNone/>
            </a:pPr>
            <a:r>
              <a:rPr lang="en-US" b="1" dirty="0"/>
              <a:t> </a:t>
            </a:r>
            <a:endParaRPr lang="en-US" dirty="0"/>
          </a:p>
          <a:p>
            <a:pPr marL="0" indent="0">
              <a:spcBef>
                <a:spcPts val="600"/>
              </a:spcBef>
              <a:buNone/>
            </a:pPr>
            <a:r>
              <a:rPr lang="en-US" b="1" dirty="0"/>
              <a:t> Resources:</a:t>
            </a:r>
            <a:endParaRPr lang="en-US" dirty="0"/>
          </a:p>
          <a:p>
            <a:pPr marL="0" indent="0">
              <a:spcBef>
                <a:spcPts val="600"/>
              </a:spcBef>
              <a:buNone/>
            </a:pPr>
            <a:r>
              <a:rPr lang="en-US" b="1" dirty="0"/>
              <a:t>Diocesan Guidelines for Implementation of Policy Change for Teachers, Parents, and children</a:t>
            </a:r>
            <a:endParaRPr lang="en-US" dirty="0"/>
          </a:p>
          <a:p>
            <a:pPr marL="0" indent="0">
              <a:spcBef>
                <a:spcPts val="600"/>
              </a:spcBef>
              <a:buNone/>
            </a:pPr>
            <a:r>
              <a:rPr lang="en-US" b="1" dirty="0"/>
              <a:t>Sunday School Curriculum for teaching about Baptism</a:t>
            </a:r>
            <a:endParaRPr lang="en-US" dirty="0"/>
          </a:p>
          <a:p>
            <a:pPr marL="0" indent="0">
              <a:spcBef>
                <a:spcPts val="600"/>
              </a:spcBef>
              <a:buNone/>
            </a:pPr>
            <a:r>
              <a:rPr lang="en-US" b="1" dirty="0"/>
              <a:t>Background information on Baptism for teachers</a:t>
            </a:r>
            <a:endParaRPr lang="en-US" dirty="0"/>
          </a:p>
          <a:p>
            <a:pPr marL="0" indent="0">
              <a:spcBef>
                <a:spcPts val="600"/>
              </a:spcBef>
              <a:buNone/>
            </a:pPr>
            <a:r>
              <a:rPr lang="en-US" b="1" dirty="0"/>
              <a:t>Covenant for parental involvement </a:t>
            </a:r>
            <a:endParaRPr lang="en-US" dirty="0"/>
          </a:p>
          <a:p>
            <a:pPr marL="0" indent="0">
              <a:spcBef>
                <a:spcPts val="600"/>
              </a:spcBef>
              <a:buNone/>
            </a:pPr>
            <a:r>
              <a:rPr lang="en-US" b="1" dirty="0"/>
              <a:t>Sunday School events for engaging students – VBS, Competitions, Bible Study </a:t>
            </a:r>
            <a:endParaRPr lang="en-US" dirty="0"/>
          </a:p>
          <a:p>
            <a:pPr marL="0" indent="0">
              <a:buNone/>
            </a:pPr>
            <a:endParaRPr lang="en-US" dirty="0"/>
          </a:p>
        </p:txBody>
      </p:sp>
    </p:spTree>
    <p:extLst>
      <p:ext uri="{BB962C8B-B14F-4D97-AF65-F5344CB8AC3E}">
        <p14:creationId xmlns:p14="http://schemas.microsoft.com/office/powerpoint/2010/main" val="1349178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38D453E3-4368-47CB-8288-CDD6B43333CE}"/>
              </a:ext>
            </a:extLst>
          </p:cNvPr>
          <p:cNvSpPr txBox="1">
            <a:spLocks noChangeArrowheads="1"/>
          </p:cNvSpPr>
          <p:nvPr/>
        </p:nvSpPr>
        <p:spPr bwMode="auto">
          <a:xfrm>
            <a:off x="978396" y="958788"/>
            <a:ext cx="5635468" cy="4245521"/>
          </a:xfrm>
          <a:prstGeom prst="rect">
            <a:avLst/>
          </a:prstGeom>
          <a:solidFill>
            <a:srgbClr val="93C842">
              <a:lumMod val="75000"/>
            </a:srgbClr>
          </a:solidFill>
          <a:ln w="9525">
            <a:solidFill>
              <a:srgbClr val="000000"/>
            </a:solidFill>
            <a:miter lim="800000"/>
            <a:headEnd/>
            <a:tailEnd/>
          </a:ln>
        </p:spPr>
        <p:txBody>
          <a:bodyPr rot="0" vert="horz" wrap="square" lIns="91440" tIns="45720" rIns="91440" bIns="45720" anchor="t" anchorCtr="0">
            <a:spAutoFit/>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Stage 2</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 </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TEACHING </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rPr>
              <a:t>TIME</a:t>
            </a:r>
            <a:endParaRPr kumimoji="0" lang="en-US" sz="1400" b="0" i="0" u="none" strike="noStrike" kern="0" cap="none" spc="0" normalizeH="0" baseline="0" noProof="0" dirty="0">
              <a:ln>
                <a:noFill/>
              </a:ln>
              <a:solidFill>
                <a:srgbClr val="FFFFFF"/>
              </a:solidFill>
              <a:effectLst/>
              <a:uLnTx/>
              <a:uFillTx/>
              <a:latin typeface="Microsoft Sans Serif"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804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C6F7-BCF1-4EB2-892A-E8739B21BE90}"/>
              </a:ext>
            </a:extLst>
          </p:cNvPr>
          <p:cNvSpPr>
            <a:spLocks noGrp="1"/>
          </p:cNvSpPr>
          <p:nvPr>
            <p:ph type="title"/>
          </p:nvPr>
        </p:nvSpPr>
        <p:spPr/>
        <p:txBody>
          <a:bodyPr/>
          <a:lstStyle/>
          <a:p>
            <a:pPr algn="ctr"/>
            <a:r>
              <a:rPr lang="en-US" b="1" dirty="0"/>
              <a:t>Teaching Series:</a:t>
            </a:r>
            <a:br>
              <a:rPr lang="en-US" b="1" dirty="0"/>
            </a:br>
            <a:endParaRPr lang="en-US" dirty="0"/>
          </a:p>
        </p:txBody>
      </p:sp>
      <p:sp>
        <p:nvSpPr>
          <p:cNvPr id="3" name="Content Placeholder 2">
            <a:extLst>
              <a:ext uri="{FF2B5EF4-FFF2-40B4-BE49-F238E27FC236}">
                <a16:creationId xmlns:a16="http://schemas.microsoft.com/office/drawing/2014/main" id="{0D0407DE-F4B3-4619-BE7F-BBFC39F24FAA}"/>
              </a:ext>
            </a:extLst>
          </p:cNvPr>
          <p:cNvSpPr>
            <a:spLocks noGrp="1"/>
          </p:cNvSpPr>
          <p:nvPr>
            <p:ph idx="1"/>
          </p:nvPr>
        </p:nvSpPr>
        <p:spPr>
          <a:xfrm>
            <a:off x="628650" y="1825625"/>
            <a:ext cx="7886700" cy="4823750"/>
          </a:xfrm>
        </p:spPr>
        <p:txBody>
          <a:bodyPr>
            <a:normAutofit fontScale="85000" lnSpcReduction="10000"/>
          </a:bodyPr>
          <a:lstStyle/>
          <a:p>
            <a:pPr marL="0" indent="0">
              <a:buNone/>
            </a:pPr>
            <a:r>
              <a:rPr lang="en-US" b="1" dirty="0"/>
              <a:t>Each Diocesan Communication Team will organize teaching series using suitable methodologies to engage key stakeholders.</a:t>
            </a:r>
            <a:endParaRPr lang="en-US" dirty="0"/>
          </a:p>
          <a:p>
            <a:pPr marL="0" indent="0">
              <a:buNone/>
            </a:pPr>
            <a:r>
              <a:rPr lang="en-US" b="1" dirty="0"/>
              <a:t> </a:t>
            </a:r>
            <a:endParaRPr lang="en-US" dirty="0"/>
          </a:p>
          <a:p>
            <a:pPr marL="0" indent="0">
              <a:buNone/>
            </a:pPr>
            <a:r>
              <a:rPr lang="en-US" b="1" dirty="0"/>
              <a:t>Initially, the focus will be on Members of Clergy and Licensed Church Workers as well as Sunday School teachers because these are the trainers who will deliver the content at the local level in the congregations to both adults and children</a:t>
            </a:r>
            <a:endParaRPr lang="en-US" dirty="0"/>
          </a:p>
          <a:p>
            <a:pPr marL="0" indent="0">
              <a:buNone/>
            </a:pPr>
            <a:r>
              <a:rPr lang="en-US" b="1" dirty="0"/>
              <a:t> </a:t>
            </a:r>
            <a:endParaRPr lang="en-US" dirty="0"/>
          </a:p>
          <a:p>
            <a:pPr marL="0" indent="0">
              <a:buNone/>
            </a:pPr>
            <a:r>
              <a:rPr lang="en-US" b="1" dirty="0"/>
              <a:t>Provincial Master Teachers could be engaged to provide recorded lectures or online interactive presentations so that all Dioceses would have equal access to resource persons.</a:t>
            </a:r>
            <a:endParaRPr lang="en-US" dirty="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147100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62124-F80B-4C54-B07C-C245FF82BB5D}"/>
              </a:ext>
            </a:extLst>
          </p:cNvPr>
          <p:cNvSpPr>
            <a:spLocks noGrp="1"/>
          </p:cNvSpPr>
          <p:nvPr>
            <p:ph type="title"/>
          </p:nvPr>
        </p:nvSpPr>
        <p:spPr/>
        <p:txBody>
          <a:bodyPr/>
          <a:lstStyle/>
          <a:p>
            <a:r>
              <a:rPr lang="en-US" dirty="0" err="1"/>
              <a:t>Organisation</a:t>
            </a:r>
            <a:r>
              <a:rPr lang="en-US" dirty="0"/>
              <a:t> of the Presentation</a:t>
            </a:r>
          </a:p>
        </p:txBody>
      </p:sp>
      <p:sp>
        <p:nvSpPr>
          <p:cNvPr id="3" name="Content Placeholder 2">
            <a:extLst>
              <a:ext uri="{FF2B5EF4-FFF2-40B4-BE49-F238E27FC236}">
                <a16:creationId xmlns:a16="http://schemas.microsoft.com/office/drawing/2014/main" id="{A20651A4-EC20-4484-899E-C23F8C7E16CF}"/>
              </a:ext>
            </a:extLst>
          </p:cNvPr>
          <p:cNvSpPr>
            <a:spLocks noGrp="1"/>
          </p:cNvSpPr>
          <p:nvPr>
            <p:ph idx="1"/>
          </p:nvPr>
        </p:nvSpPr>
        <p:spPr/>
        <p:txBody>
          <a:bodyPr/>
          <a:lstStyle/>
          <a:p>
            <a:pPr marL="514350" indent="-514350">
              <a:buAutoNum type="arabicPeriod"/>
            </a:pPr>
            <a:r>
              <a:rPr lang="en-US" dirty="0"/>
              <a:t>Early Church Practice of Baptism as the Gateway to Holy Communion</a:t>
            </a:r>
          </a:p>
          <a:p>
            <a:pPr marL="514350" indent="-514350">
              <a:buAutoNum type="arabicPeriod"/>
            </a:pPr>
            <a:r>
              <a:rPr lang="en-US" dirty="0"/>
              <a:t>Development of Confirmation</a:t>
            </a:r>
          </a:p>
          <a:p>
            <a:pPr marL="514350" indent="-514350">
              <a:buAutoNum type="arabicPeriod"/>
            </a:pPr>
            <a:r>
              <a:rPr lang="en-US" dirty="0"/>
              <a:t>Confirmation as the Gateway to Holy Communion</a:t>
            </a:r>
          </a:p>
          <a:p>
            <a:pPr marL="514350" indent="-514350">
              <a:buAutoNum type="arabicPeriod"/>
            </a:pPr>
            <a:r>
              <a:rPr lang="en-US" dirty="0"/>
              <a:t>Returning to the Early Church Practice:</a:t>
            </a:r>
          </a:p>
          <a:p>
            <a:pPr marL="0" indent="0">
              <a:buNone/>
            </a:pPr>
            <a:r>
              <a:rPr lang="en-US" dirty="0"/>
              <a:t>      Communication Plan for Preparing our Province</a:t>
            </a:r>
          </a:p>
          <a:p>
            <a:pPr marL="0" indent="0">
              <a:buNone/>
            </a:pPr>
            <a:r>
              <a:rPr lang="en-US" dirty="0"/>
              <a:t>      for this change</a:t>
            </a:r>
          </a:p>
        </p:txBody>
      </p:sp>
    </p:spTree>
    <p:extLst>
      <p:ext uri="{BB962C8B-B14F-4D97-AF65-F5344CB8AC3E}">
        <p14:creationId xmlns:p14="http://schemas.microsoft.com/office/powerpoint/2010/main" val="2837461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2B20E-45A3-4182-B799-78E07149BA36}"/>
              </a:ext>
            </a:extLst>
          </p:cNvPr>
          <p:cNvSpPr>
            <a:spLocks noGrp="1"/>
          </p:cNvSpPr>
          <p:nvPr>
            <p:ph type="title"/>
          </p:nvPr>
        </p:nvSpPr>
        <p:spPr>
          <a:xfrm>
            <a:off x="628650" y="365127"/>
            <a:ext cx="7886700" cy="1020932"/>
          </a:xfrm>
        </p:spPr>
        <p:txBody>
          <a:bodyPr>
            <a:normAutofit fontScale="90000"/>
          </a:bodyPr>
          <a:lstStyle/>
          <a:p>
            <a:pPr algn="ctr"/>
            <a:r>
              <a:rPr lang="en-US" sz="3600" b="1" dirty="0"/>
              <a:t>Teaching Series: Training the Trainers</a:t>
            </a:r>
            <a:br>
              <a:rPr lang="en-US" sz="3600" b="1" dirty="0"/>
            </a:br>
            <a:endParaRPr lang="en-US" sz="3600" dirty="0"/>
          </a:p>
        </p:txBody>
      </p:sp>
      <p:sp>
        <p:nvSpPr>
          <p:cNvPr id="3" name="Content Placeholder 2">
            <a:extLst>
              <a:ext uri="{FF2B5EF4-FFF2-40B4-BE49-F238E27FC236}">
                <a16:creationId xmlns:a16="http://schemas.microsoft.com/office/drawing/2014/main" id="{E47007B3-08F3-485D-9B00-9567BCD8198E}"/>
              </a:ext>
            </a:extLst>
          </p:cNvPr>
          <p:cNvSpPr>
            <a:spLocks noGrp="1"/>
          </p:cNvSpPr>
          <p:nvPr>
            <p:ph idx="1"/>
          </p:nvPr>
        </p:nvSpPr>
        <p:spPr>
          <a:xfrm>
            <a:off x="628650" y="1606857"/>
            <a:ext cx="7886700" cy="5019181"/>
          </a:xfrm>
        </p:spPr>
        <p:txBody>
          <a:bodyPr>
            <a:normAutofit fontScale="85000" lnSpcReduction="20000"/>
          </a:bodyPr>
          <a:lstStyle/>
          <a:p>
            <a:pPr marL="0" indent="0">
              <a:buNone/>
            </a:pPr>
            <a:r>
              <a:rPr lang="en-US" b="1" dirty="0"/>
              <a:t> Target: Members of Clergy and Licensed Church Workers:</a:t>
            </a:r>
            <a:endParaRPr lang="en-US" b="1" i="1" dirty="0"/>
          </a:p>
          <a:p>
            <a:pPr marL="0" indent="0">
              <a:buNone/>
            </a:pPr>
            <a:r>
              <a:rPr lang="en-US" b="1" dirty="0"/>
              <a:t> </a:t>
            </a:r>
            <a:endParaRPr lang="en-US" dirty="0"/>
          </a:p>
          <a:p>
            <a:pPr marL="0" indent="0">
              <a:buNone/>
            </a:pPr>
            <a:r>
              <a:rPr lang="en-US" b="1" dirty="0"/>
              <a:t>Topics:</a:t>
            </a:r>
            <a:endParaRPr lang="en-US" dirty="0"/>
          </a:p>
          <a:p>
            <a:pPr marL="0" indent="0">
              <a:buNone/>
            </a:pPr>
            <a:r>
              <a:rPr lang="en-US" b="1" dirty="0"/>
              <a:t>1. What is Baptism – Theology of Baptism</a:t>
            </a:r>
            <a:endParaRPr lang="en-US" dirty="0"/>
          </a:p>
          <a:p>
            <a:pPr marL="0" indent="0">
              <a:buNone/>
            </a:pPr>
            <a:r>
              <a:rPr lang="en-US" b="1" dirty="0"/>
              <a:t>2. What is Holy Communion</a:t>
            </a:r>
            <a:endParaRPr lang="en-US" dirty="0"/>
          </a:p>
          <a:p>
            <a:pPr marL="0" indent="0">
              <a:buNone/>
            </a:pPr>
            <a:r>
              <a:rPr lang="en-US" b="1" dirty="0"/>
              <a:t>3. History of Confirmation</a:t>
            </a:r>
            <a:endParaRPr lang="en-US" dirty="0"/>
          </a:p>
          <a:p>
            <a:pPr marL="0" indent="0">
              <a:buNone/>
            </a:pPr>
            <a:r>
              <a:rPr lang="en-US" b="1" dirty="0"/>
              <a:t>4. Why the need for a change to Baptism as the gateway to Holy Communion</a:t>
            </a:r>
            <a:endParaRPr lang="en-US" dirty="0"/>
          </a:p>
          <a:p>
            <a:pPr marL="0" indent="0">
              <a:buNone/>
            </a:pPr>
            <a:r>
              <a:rPr lang="en-US" b="1" dirty="0"/>
              <a:t>5. How to engage families in determining that their child/ ward is ready to receive Holy Communion</a:t>
            </a:r>
            <a:endParaRPr lang="en-US" dirty="0"/>
          </a:p>
          <a:p>
            <a:pPr marL="0" indent="0">
              <a:buNone/>
            </a:pPr>
            <a:r>
              <a:rPr lang="en-US" b="1" dirty="0"/>
              <a:t>6. How to engage the wider church in understanding Baptism, Holy Communion and Confirmation</a:t>
            </a:r>
            <a:endParaRPr lang="en-US" dirty="0"/>
          </a:p>
          <a:p>
            <a:pPr marL="0" indent="0">
              <a:buNone/>
            </a:pPr>
            <a:r>
              <a:rPr lang="en-US" b="1" dirty="0"/>
              <a:t>7. How to teach Sunday School teachers to engage children in understanding Baptism</a:t>
            </a:r>
            <a:endParaRPr lang="en-US" dirty="0"/>
          </a:p>
          <a:p>
            <a:endParaRPr lang="en-US" dirty="0"/>
          </a:p>
        </p:txBody>
      </p:sp>
    </p:spTree>
    <p:extLst>
      <p:ext uri="{BB962C8B-B14F-4D97-AF65-F5344CB8AC3E}">
        <p14:creationId xmlns:p14="http://schemas.microsoft.com/office/powerpoint/2010/main" val="3560032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6F0C-4332-49B0-B437-15222DB82131}"/>
              </a:ext>
            </a:extLst>
          </p:cNvPr>
          <p:cNvSpPr>
            <a:spLocks noGrp="1"/>
          </p:cNvSpPr>
          <p:nvPr>
            <p:ph type="title"/>
          </p:nvPr>
        </p:nvSpPr>
        <p:spPr>
          <a:xfrm>
            <a:off x="628650" y="532660"/>
            <a:ext cx="7886700" cy="776289"/>
          </a:xfrm>
        </p:spPr>
        <p:txBody>
          <a:bodyPr>
            <a:normAutofit/>
          </a:bodyPr>
          <a:lstStyle/>
          <a:p>
            <a:r>
              <a:rPr lang="en-US" sz="3200" b="1" dirty="0"/>
              <a:t>Teaching Series: Training the Trainers</a:t>
            </a:r>
            <a:endParaRPr lang="en-US" sz="3200" dirty="0"/>
          </a:p>
        </p:txBody>
      </p:sp>
      <p:sp>
        <p:nvSpPr>
          <p:cNvPr id="3" name="Content Placeholder 2">
            <a:extLst>
              <a:ext uri="{FF2B5EF4-FFF2-40B4-BE49-F238E27FC236}">
                <a16:creationId xmlns:a16="http://schemas.microsoft.com/office/drawing/2014/main" id="{1F553FFF-A6DE-4934-871F-5CB6543A467D}"/>
              </a:ext>
            </a:extLst>
          </p:cNvPr>
          <p:cNvSpPr>
            <a:spLocks noGrp="1"/>
          </p:cNvSpPr>
          <p:nvPr>
            <p:ph idx="1"/>
          </p:nvPr>
        </p:nvSpPr>
        <p:spPr/>
        <p:txBody>
          <a:bodyPr>
            <a:normAutofit fontScale="85000" lnSpcReduction="20000"/>
          </a:bodyPr>
          <a:lstStyle/>
          <a:p>
            <a:pPr marL="0" indent="0">
              <a:buNone/>
            </a:pPr>
            <a:r>
              <a:rPr lang="en-US" b="1" dirty="0"/>
              <a:t>Target: Sunday School Teachers:</a:t>
            </a:r>
            <a:endParaRPr lang="en-US" b="1" i="1" dirty="0"/>
          </a:p>
          <a:p>
            <a:pPr marL="0" indent="0">
              <a:buNone/>
            </a:pPr>
            <a:r>
              <a:rPr lang="en-US" b="1" dirty="0"/>
              <a:t> </a:t>
            </a:r>
            <a:endParaRPr lang="en-US" dirty="0"/>
          </a:p>
          <a:p>
            <a:pPr marL="0" indent="0">
              <a:buNone/>
            </a:pPr>
            <a:r>
              <a:rPr lang="en-US" b="1" dirty="0"/>
              <a:t>Topics:</a:t>
            </a:r>
            <a:endParaRPr lang="en-US" dirty="0"/>
          </a:p>
          <a:p>
            <a:pPr marL="0" indent="0">
              <a:buNone/>
            </a:pPr>
            <a:r>
              <a:rPr lang="en-US" b="1" dirty="0"/>
              <a:t>1. What is Baptism – Theology of Baptism</a:t>
            </a:r>
            <a:endParaRPr lang="en-US" dirty="0"/>
          </a:p>
          <a:p>
            <a:pPr marL="0" indent="0">
              <a:buNone/>
            </a:pPr>
            <a:r>
              <a:rPr lang="en-US" b="1" dirty="0"/>
              <a:t>2. What is Holy Communion</a:t>
            </a:r>
            <a:endParaRPr lang="en-US" dirty="0"/>
          </a:p>
          <a:p>
            <a:pPr marL="0" indent="0">
              <a:buNone/>
            </a:pPr>
            <a:r>
              <a:rPr lang="en-US" b="1" dirty="0"/>
              <a:t>3. History of Confirmation </a:t>
            </a:r>
            <a:endParaRPr lang="en-US" dirty="0"/>
          </a:p>
          <a:p>
            <a:pPr marL="0" indent="0">
              <a:buNone/>
            </a:pPr>
            <a:r>
              <a:rPr lang="en-US" b="1" dirty="0"/>
              <a:t>4. Why the need for a change to Baptism as the gateway to Holy Communion</a:t>
            </a:r>
            <a:endParaRPr lang="en-US" dirty="0"/>
          </a:p>
          <a:p>
            <a:pPr marL="0" indent="0">
              <a:buNone/>
            </a:pPr>
            <a:r>
              <a:rPr lang="en-US" b="1" dirty="0"/>
              <a:t>5. How to teach the Sunday School lessons on Baptism</a:t>
            </a:r>
            <a:endParaRPr lang="en-US" dirty="0"/>
          </a:p>
          <a:p>
            <a:pPr marL="0" indent="0">
              <a:buNone/>
            </a:pPr>
            <a:r>
              <a:rPr lang="en-US" b="1" dirty="0"/>
              <a:t>6. How to engage children and parents in a discussion about receiving Holy Communion</a:t>
            </a:r>
            <a:endParaRPr lang="en-US" dirty="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2038206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B35EEC2F-C1F2-4A81-9B32-6CEA5AA3A1D1}"/>
              </a:ext>
            </a:extLst>
          </p:cNvPr>
          <p:cNvSpPr txBox="1">
            <a:spLocks noChangeArrowheads="1"/>
          </p:cNvSpPr>
          <p:nvPr/>
        </p:nvSpPr>
        <p:spPr bwMode="auto">
          <a:xfrm>
            <a:off x="1162975" y="1257074"/>
            <a:ext cx="5407056" cy="4477900"/>
          </a:xfrm>
          <a:prstGeom prst="rect">
            <a:avLst/>
          </a:prstGeom>
          <a:solidFill>
            <a:srgbClr val="CC0000"/>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7200" b="1">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5000" b="1">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rPr>
              <a:t>TEACHING RESOURCES</a:t>
            </a:r>
            <a:endParaRPr lang="en-US" sz="1400">
              <a:solidFill>
                <a:srgbClr val="FFFFFF"/>
              </a:solidFill>
              <a:effectLst/>
              <a:latin typeface="Microsoft Sans Serif"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66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3AF1-7F40-4AA5-951A-278C9F7EC34C}"/>
              </a:ext>
            </a:extLst>
          </p:cNvPr>
          <p:cNvSpPr>
            <a:spLocks noGrp="1"/>
          </p:cNvSpPr>
          <p:nvPr>
            <p:ph type="title"/>
          </p:nvPr>
        </p:nvSpPr>
        <p:spPr>
          <a:xfrm>
            <a:off x="628650" y="186432"/>
            <a:ext cx="7886700" cy="790113"/>
          </a:xfrm>
        </p:spPr>
        <p:txBody>
          <a:bodyPr>
            <a:noAutofit/>
          </a:bodyPr>
          <a:lstStyle/>
          <a:p>
            <a:r>
              <a:rPr lang="en-US" sz="3600" b="1" dirty="0"/>
              <a:t>Resources Note:</a:t>
            </a:r>
            <a:endParaRPr lang="en-US" sz="3600" dirty="0"/>
          </a:p>
        </p:txBody>
      </p:sp>
      <p:sp>
        <p:nvSpPr>
          <p:cNvPr id="3" name="Content Placeholder 2">
            <a:extLst>
              <a:ext uri="{FF2B5EF4-FFF2-40B4-BE49-F238E27FC236}">
                <a16:creationId xmlns:a16="http://schemas.microsoft.com/office/drawing/2014/main" id="{B7D7B79D-6B6D-44B8-ACE0-4F3778139C70}"/>
              </a:ext>
            </a:extLst>
          </p:cNvPr>
          <p:cNvSpPr>
            <a:spLocks noGrp="1"/>
          </p:cNvSpPr>
          <p:nvPr>
            <p:ph idx="1"/>
          </p:nvPr>
        </p:nvSpPr>
        <p:spPr>
          <a:xfrm>
            <a:off x="275207" y="1296139"/>
            <a:ext cx="8771139" cy="5375429"/>
          </a:xfrm>
        </p:spPr>
        <p:txBody>
          <a:bodyPr>
            <a:normAutofit fontScale="85000" lnSpcReduction="20000"/>
          </a:bodyPr>
          <a:lstStyle/>
          <a:p>
            <a:pPr marL="0" indent="0">
              <a:buNone/>
            </a:pPr>
            <a:r>
              <a:rPr lang="en-US" b="1" dirty="0"/>
              <a:t> Specific resources will be made available to their target group.</a:t>
            </a:r>
          </a:p>
          <a:p>
            <a:pPr marL="0" indent="0">
              <a:buNone/>
            </a:pPr>
            <a:r>
              <a:rPr lang="en-US" b="1" dirty="0"/>
              <a:t>However, all will be made available online at the Provincial website (for Provincial Resources) and Diocesan websites for specific Diocesan resources.</a:t>
            </a:r>
            <a:endParaRPr lang="en-US" dirty="0"/>
          </a:p>
          <a:p>
            <a:pPr marL="0" indent="0">
              <a:buNone/>
            </a:pPr>
            <a:r>
              <a:rPr lang="en-US" b="1" dirty="0"/>
              <a:t>Alternately: </a:t>
            </a:r>
            <a:endParaRPr lang="en-US" dirty="0"/>
          </a:p>
          <a:p>
            <a:pPr marL="0" indent="0">
              <a:buNone/>
            </a:pPr>
            <a:r>
              <a:rPr lang="en-US" b="1" dirty="0"/>
              <a:t>As Dioceses craft their specific resources, these could be made available and labeled for each Diocese on the Provincial website.</a:t>
            </a:r>
            <a:endParaRPr lang="en-US" dirty="0"/>
          </a:p>
          <a:p>
            <a:pPr marL="0" indent="0">
              <a:buNone/>
            </a:pPr>
            <a:r>
              <a:rPr lang="en-US" b="1" dirty="0"/>
              <a:t> This will ensure that all resources can be accessed by everyone across the Province. This will enable the sharing of resources as well.</a:t>
            </a:r>
            <a:endParaRPr lang="en-US" dirty="0"/>
          </a:p>
          <a:p>
            <a:pPr marL="0" indent="0">
              <a:buNone/>
            </a:pPr>
            <a:r>
              <a:rPr lang="en-US" b="1" dirty="0"/>
              <a:t> </a:t>
            </a:r>
            <a:endParaRPr lang="en-US" dirty="0"/>
          </a:p>
          <a:p>
            <a:pPr marL="0" indent="0">
              <a:buNone/>
            </a:pPr>
            <a:r>
              <a:rPr lang="en-US" b="1" dirty="0"/>
              <a:t>Specific Resources have been produced in triplicate for three target groups:</a:t>
            </a:r>
            <a:endParaRPr lang="en-US" dirty="0"/>
          </a:p>
          <a:p>
            <a:pPr marL="0" indent="0">
              <a:buNone/>
            </a:pPr>
            <a:r>
              <a:rPr lang="en-US" b="1" dirty="0"/>
              <a:t>Standard - Text which has not been simplified</a:t>
            </a:r>
            <a:endParaRPr lang="en-US" dirty="0"/>
          </a:p>
          <a:p>
            <a:pPr marL="0" indent="0">
              <a:buNone/>
            </a:pPr>
            <a:r>
              <a:rPr lang="en-US" b="1" dirty="0"/>
              <a:t>Simplified Text (Adult) – Paraphrased text for adults</a:t>
            </a:r>
            <a:endParaRPr lang="en-US" dirty="0"/>
          </a:p>
          <a:p>
            <a:pPr marL="0" indent="0">
              <a:buNone/>
            </a:pPr>
            <a:r>
              <a:rPr lang="en-US" b="1" dirty="0"/>
              <a:t>Simplified Text (Child) – Paraphrased text for children</a:t>
            </a:r>
            <a:endParaRPr lang="en-US" dirty="0"/>
          </a:p>
        </p:txBody>
      </p:sp>
    </p:spTree>
    <p:extLst>
      <p:ext uri="{BB962C8B-B14F-4D97-AF65-F5344CB8AC3E}">
        <p14:creationId xmlns:p14="http://schemas.microsoft.com/office/powerpoint/2010/main" val="178427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0AD7-E343-459E-9C0B-FE19D629EDE0}"/>
              </a:ext>
            </a:extLst>
          </p:cNvPr>
          <p:cNvSpPr>
            <a:spLocks noGrp="1"/>
          </p:cNvSpPr>
          <p:nvPr>
            <p:ph type="title"/>
          </p:nvPr>
        </p:nvSpPr>
        <p:spPr>
          <a:xfrm>
            <a:off x="504363" y="306903"/>
            <a:ext cx="7886700" cy="748268"/>
          </a:xfrm>
        </p:spPr>
        <p:txBody>
          <a:bodyPr>
            <a:normAutofit/>
          </a:bodyPr>
          <a:lstStyle/>
          <a:p>
            <a:pPr algn="ctr"/>
            <a:r>
              <a:rPr lang="en-US" sz="3600" b="1" dirty="0"/>
              <a:t>List of Resources</a:t>
            </a:r>
          </a:p>
        </p:txBody>
      </p:sp>
      <p:sp>
        <p:nvSpPr>
          <p:cNvPr id="3" name="Content Placeholder 2">
            <a:extLst>
              <a:ext uri="{FF2B5EF4-FFF2-40B4-BE49-F238E27FC236}">
                <a16:creationId xmlns:a16="http://schemas.microsoft.com/office/drawing/2014/main" id="{B56207BE-409A-4578-9A94-EF19958FDD8C}"/>
              </a:ext>
            </a:extLst>
          </p:cNvPr>
          <p:cNvSpPr>
            <a:spLocks noGrp="1"/>
          </p:cNvSpPr>
          <p:nvPr>
            <p:ph idx="1"/>
          </p:nvPr>
        </p:nvSpPr>
        <p:spPr>
          <a:xfrm>
            <a:off x="292963" y="1055171"/>
            <a:ext cx="8637973" cy="5638592"/>
          </a:xfrm>
        </p:spPr>
        <p:txBody>
          <a:bodyPr>
            <a:normAutofit fontScale="47500" lnSpcReduction="20000"/>
          </a:bodyPr>
          <a:lstStyle/>
          <a:p>
            <a:pPr marL="0" indent="0">
              <a:spcBef>
                <a:spcPts val="0"/>
              </a:spcBef>
              <a:buNone/>
            </a:pPr>
            <a:endParaRPr lang="en-US" sz="3200" b="1" dirty="0"/>
          </a:p>
          <a:p>
            <a:pPr marL="0" indent="0">
              <a:spcBef>
                <a:spcPts val="0"/>
              </a:spcBef>
              <a:buNone/>
            </a:pPr>
            <a:r>
              <a:rPr lang="en-US" sz="3200" b="1" dirty="0"/>
              <a:t>1. Baptism as the Gateway short answer leaflet (Policy Background Information) Produced in Triplicate +</a:t>
            </a:r>
          </a:p>
          <a:p>
            <a:pPr marL="0" indent="0">
              <a:spcBef>
                <a:spcPts val="0"/>
              </a:spcBef>
              <a:buNone/>
            </a:pPr>
            <a:endParaRPr lang="en-US" sz="3200" b="1" dirty="0"/>
          </a:p>
          <a:p>
            <a:pPr marL="0" indent="0">
              <a:spcBef>
                <a:spcPts val="0"/>
              </a:spcBef>
              <a:buNone/>
            </a:pPr>
            <a:r>
              <a:rPr lang="en-US" sz="3200" b="1" dirty="0"/>
              <a:t>2. Exploring Baptismal Theology +</a:t>
            </a:r>
          </a:p>
          <a:p>
            <a:pPr marL="0" indent="0">
              <a:spcBef>
                <a:spcPts val="0"/>
              </a:spcBef>
              <a:buNone/>
            </a:pPr>
            <a:endParaRPr lang="en-US" sz="3200" b="1" dirty="0"/>
          </a:p>
          <a:p>
            <a:pPr marL="0" indent="0">
              <a:spcBef>
                <a:spcPts val="0"/>
              </a:spcBef>
              <a:buNone/>
            </a:pPr>
            <a:r>
              <a:rPr lang="en-US" sz="3200" b="1" dirty="0"/>
              <a:t>3. Baptism as the Gateway with History of Confirmation booklet +</a:t>
            </a:r>
          </a:p>
          <a:p>
            <a:pPr marL="0" indent="0">
              <a:spcBef>
                <a:spcPts val="0"/>
              </a:spcBef>
              <a:buNone/>
            </a:pPr>
            <a:endParaRPr lang="en-US" sz="3200" b="1" dirty="0"/>
          </a:p>
          <a:p>
            <a:pPr marL="0" indent="0">
              <a:spcBef>
                <a:spcPts val="0"/>
              </a:spcBef>
              <a:buNone/>
            </a:pPr>
            <a:r>
              <a:rPr lang="en-US" sz="3200" b="1" dirty="0"/>
              <a:t>4. Provincial Guidelines on Baptism as the Gateway to Holy Communion (For Church members)  </a:t>
            </a:r>
          </a:p>
          <a:p>
            <a:pPr marL="0" indent="0">
              <a:spcBef>
                <a:spcPts val="0"/>
              </a:spcBef>
              <a:buNone/>
            </a:pPr>
            <a:endParaRPr lang="en-US" sz="3200" b="1" dirty="0"/>
          </a:p>
          <a:p>
            <a:pPr marL="0" indent="0">
              <a:spcBef>
                <a:spcPts val="0"/>
              </a:spcBef>
              <a:buNone/>
            </a:pPr>
            <a:r>
              <a:rPr lang="en-US" sz="3200" b="1" dirty="0"/>
              <a:t>5. Provincial Guidelines on Baptism as the Gateway to Holy Communion (For Clergy and Licensed Church Workers)  </a:t>
            </a:r>
          </a:p>
          <a:p>
            <a:pPr marL="0" indent="0">
              <a:spcBef>
                <a:spcPts val="0"/>
              </a:spcBef>
              <a:buNone/>
            </a:pPr>
            <a:endParaRPr lang="en-US" sz="3200" b="1" dirty="0"/>
          </a:p>
          <a:p>
            <a:pPr marL="0" indent="0">
              <a:spcBef>
                <a:spcPts val="0"/>
              </a:spcBef>
              <a:buNone/>
            </a:pPr>
            <a:r>
              <a:rPr lang="en-US" sz="3200" b="1" dirty="0"/>
              <a:t>6. Provincial Guidelines on Baptism as the Gateway to Holy Communion (For Teachers, Parents, and Children)  </a:t>
            </a:r>
          </a:p>
          <a:p>
            <a:pPr marL="0" indent="0">
              <a:spcBef>
                <a:spcPts val="0"/>
              </a:spcBef>
              <a:buNone/>
            </a:pPr>
            <a:endParaRPr lang="en-US" sz="3200" b="1" dirty="0"/>
          </a:p>
          <a:p>
            <a:pPr marL="0" indent="0">
              <a:spcBef>
                <a:spcPts val="0"/>
              </a:spcBef>
              <a:buNone/>
            </a:pPr>
            <a:r>
              <a:rPr lang="en-US" sz="3200" b="1" dirty="0"/>
              <a:t>7. Bible Study Guide on Baptism  </a:t>
            </a:r>
          </a:p>
          <a:p>
            <a:pPr marL="0" indent="0">
              <a:spcBef>
                <a:spcPts val="0"/>
              </a:spcBef>
              <a:buNone/>
            </a:pPr>
            <a:endParaRPr lang="en-US" sz="3200" b="1" dirty="0"/>
          </a:p>
          <a:p>
            <a:pPr marL="0" indent="0">
              <a:spcBef>
                <a:spcPts val="0"/>
              </a:spcBef>
              <a:buNone/>
            </a:pPr>
            <a:r>
              <a:rPr lang="en-US" sz="3200" b="1" dirty="0"/>
              <a:t>8. Sunday School Curriculum: Baptism (containing lesson plans, resource materials, background information)  </a:t>
            </a:r>
          </a:p>
          <a:p>
            <a:pPr marL="0" indent="0">
              <a:spcBef>
                <a:spcPts val="0"/>
              </a:spcBef>
              <a:buNone/>
            </a:pPr>
            <a:endParaRPr lang="en-US" sz="3200" b="1" dirty="0"/>
          </a:p>
          <a:p>
            <a:pPr marL="0" indent="0">
              <a:spcBef>
                <a:spcPts val="0"/>
              </a:spcBef>
              <a:buNone/>
            </a:pPr>
            <a:r>
              <a:rPr lang="en-US" sz="3200" b="1" dirty="0"/>
              <a:t>9. What every Parent should know and teach their child about Baptism (Covenant document)  </a:t>
            </a:r>
          </a:p>
          <a:p>
            <a:pPr marL="0" indent="0">
              <a:spcBef>
                <a:spcPts val="0"/>
              </a:spcBef>
              <a:buNone/>
            </a:pPr>
            <a:endParaRPr lang="en-US" sz="3200" b="1" dirty="0"/>
          </a:p>
          <a:p>
            <a:pPr marL="0" indent="0">
              <a:spcBef>
                <a:spcPts val="0"/>
              </a:spcBef>
              <a:buNone/>
            </a:pPr>
            <a:r>
              <a:rPr lang="en-US" sz="3200" b="1" dirty="0"/>
              <a:t>10. When is your child ready for Holy Communion Booklet  </a:t>
            </a:r>
          </a:p>
          <a:p>
            <a:pPr marL="0" indent="0">
              <a:spcBef>
                <a:spcPts val="0"/>
              </a:spcBef>
              <a:buNone/>
            </a:pPr>
            <a:endParaRPr lang="en-US" sz="3200" b="1" dirty="0"/>
          </a:p>
          <a:p>
            <a:pPr marL="0" indent="0">
              <a:spcBef>
                <a:spcPts val="0"/>
              </a:spcBef>
              <a:buNone/>
            </a:pPr>
            <a:r>
              <a:rPr lang="en-US" sz="3200" b="1" dirty="0"/>
              <a:t>11. Teach me about Holy Communion (Children’s Guide)  </a:t>
            </a:r>
          </a:p>
          <a:p>
            <a:pPr marL="0" indent="0">
              <a:spcBef>
                <a:spcPts val="0"/>
              </a:spcBef>
              <a:buNone/>
            </a:pPr>
            <a:endParaRPr lang="en-US" sz="3200" b="1" dirty="0"/>
          </a:p>
          <a:p>
            <a:pPr marL="0" indent="0">
              <a:spcBef>
                <a:spcPts val="0"/>
              </a:spcBef>
              <a:buNone/>
            </a:pPr>
            <a:r>
              <a:rPr lang="en-US" sz="3200" b="1" dirty="0"/>
              <a:t>12. Flyers &amp; Posters</a:t>
            </a:r>
          </a:p>
          <a:p>
            <a:pPr marL="0" indent="0">
              <a:spcBef>
                <a:spcPts val="0"/>
              </a:spcBef>
              <a:buNone/>
            </a:pPr>
            <a:endParaRPr lang="en-US" sz="3200" b="1" dirty="0"/>
          </a:p>
          <a:p>
            <a:pPr marL="0" indent="0">
              <a:spcBef>
                <a:spcPts val="0"/>
              </a:spcBef>
              <a:buNone/>
            </a:pPr>
            <a:endParaRPr lang="en-US" sz="3200" b="1" dirty="0"/>
          </a:p>
          <a:p>
            <a:pPr marL="0" indent="0">
              <a:spcBef>
                <a:spcPts val="0"/>
              </a:spcBef>
              <a:buNone/>
            </a:pPr>
            <a:endParaRPr lang="en-US" sz="3200" b="1" dirty="0"/>
          </a:p>
          <a:p>
            <a:pPr marL="0" indent="0">
              <a:spcBef>
                <a:spcPts val="0"/>
              </a:spcBef>
              <a:buNone/>
            </a:pPr>
            <a:r>
              <a:rPr lang="en-US" sz="3200" b="1" dirty="0"/>
              <a:t>Key: </a:t>
            </a:r>
          </a:p>
          <a:p>
            <a:pPr marL="0" indent="0">
              <a:spcBef>
                <a:spcPts val="0"/>
              </a:spcBef>
              <a:buNone/>
            </a:pPr>
            <a:r>
              <a:rPr lang="en-US" sz="3200" b="1" dirty="0"/>
              <a:t>+  Core Resources. See Appendix 1 for Completed Document</a:t>
            </a:r>
          </a:p>
          <a:p>
            <a:pPr marL="0" indent="0">
              <a:spcBef>
                <a:spcPts val="0"/>
              </a:spcBef>
              <a:buNone/>
            </a:pPr>
            <a:endParaRPr lang="en-US" sz="3200" b="1" dirty="0"/>
          </a:p>
          <a:p>
            <a:pPr marL="0" indent="0">
              <a:spcBef>
                <a:spcPts val="0"/>
              </a:spcBef>
              <a:buNone/>
            </a:pPr>
            <a:r>
              <a:rPr lang="en-US" sz="3200" b="1" dirty="0"/>
              <a:t>    Concept Document. See Appendix 2</a:t>
            </a:r>
          </a:p>
          <a:p>
            <a:pPr marL="0" indent="0">
              <a:buNone/>
            </a:pPr>
            <a:endParaRPr lang="en-US" sz="3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8155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192A4-8A76-4505-AAD8-3EA07252565A}"/>
              </a:ext>
            </a:extLst>
          </p:cNvPr>
          <p:cNvSpPr>
            <a:spLocks noGrp="1"/>
          </p:cNvSpPr>
          <p:nvPr>
            <p:ph type="title"/>
          </p:nvPr>
        </p:nvSpPr>
        <p:spPr>
          <a:xfrm>
            <a:off x="474123" y="173115"/>
            <a:ext cx="7886700" cy="1325563"/>
          </a:xfrm>
        </p:spPr>
        <p:txBody>
          <a:bodyPr>
            <a:normAutofit/>
          </a:bodyPr>
          <a:lstStyle/>
          <a:p>
            <a:r>
              <a:rPr lang="en-US" sz="3600" b="1" dirty="0"/>
              <a:t>Resources Recommended For Members of Clergy and Licensed Church Workers:</a:t>
            </a:r>
            <a:endParaRPr lang="en-US" dirty="0"/>
          </a:p>
        </p:txBody>
      </p:sp>
      <p:sp>
        <p:nvSpPr>
          <p:cNvPr id="3" name="Content Placeholder 2">
            <a:extLst>
              <a:ext uri="{FF2B5EF4-FFF2-40B4-BE49-F238E27FC236}">
                <a16:creationId xmlns:a16="http://schemas.microsoft.com/office/drawing/2014/main" id="{59345269-868B-425C-A9FB-C3C1D162286B}"/>
              </a:ext>
            </a:extLst>
          </p:cNvPr>
          <p:cNvSpPr>
            <a:spLocks noGrp="1"/>
          </p:cNvSpPr>
          <p:nvPr>
            <p:ph idx="1"/>
          </p:nvPr>
        </p:nvSpPr>
        <p:spPr>
          <a:xfrm>
            <a:off x="319596" y="1825625"/>
            <a:ext cx="8195754" cy="4859260"/>
          </a:xfrm>
        </p:spPr>
        <p:txBody>
          <a:bodyPr>
            <a:normAutofit fontScale="25000" lnSpcReduction="20000"/>
          </a:bodyPr>
          <a:lstStyle/>
          <a:p>
            <a:pPr marL="0" indent="0">
              <a:spcBef>
                <a:spcPts val="600"/>
              </a:spcBef>
              <a:buNone/>
            </a:pPr>
            <a:r>
              <a:rPr lang="en-US" b="1" i="1" dirty="0"/>
              <a:t> </a:t>
            </a:r>
            <a:endParaRPr lang="en-US" dirty="0"/>
          </a:p>
          <a:p>
            <a:pPr marL="0" indent="0">
              <a:spcBef>
                <a:spcPts val="0"/>
              </a:spcBef>
              <a:buNone/>
            </a:pPr>
            <a:r>
              <a:rPr lang="en-US" sz="6400" b="1" dirty="0"/>
              <a:t> 1. Provincial Guidelines on Baptism as the Gateway to Holy Communion (For Church members)</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2. Provincial Guidelines on Baptism as the Gateway to Holy Communion (For Clergy and Licensed Church Workers)</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3. Provincial Guidelines on Baptism as the Gateway to Holy Communion (For Teachers, Parents, and Children)</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4. Baptism as the Gateway short answer leaflet (Policy </a:t>
            </a:r>
            <a:endParaRPr lang="en-US" sz="6400" dirty="0"/>
          </a:p>
          <a:p>
            <a:pPr marL="0" indent="0">
              <a:spcBef>
                <a:spcPts val="0"/>
              </a:spcBef>
              <a:buNone/>
            </a:pPr>
            <a:r>
              <a:rPr lang="en-US" sz="6400" b="1" dirty="0"/>
              <a:t>Background Information)</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5. Exploring Baptismal Theology</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6. Baptism as the Gateway with History of Confirmation booklet</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7. Bible Study Guide on Baptism</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8. Sunday School Curriculum: Baptism (containing lesson plans, resource materials, background information)</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9. What every Parent should know and teach their child about Baptism (Covenant document)</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10. When is your child ready for Holy Communion Booklet</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11. Teach me about Holy Communion (Children’s Guide)</a:t>
            </a:r>
            <a:endParaRPr lang="en-US" sz="6400" dirty="0"/>
          </a:p>
          <a:p>
            <a:pPr marL="0" indent="0">
              <a:spcBef>
                <a:spcPts val="0"/>
              </a:spcBef>
              <a:buNone/>
            </a:pPr>
            <a:r>
              <a:rPr lang="en-US" sz="6400" b="1" dirty="0"/>
              <a:t> </a:t>
            </a:r>
            <a:endParaRPr lang="en-US" sz="6400" dirty="0"/>
          </a:p>
          <a:p>
            <a:pPr marL="0" indent="0">
              <a:spcBef>
                <a:spcPts val="0"/>
              </a:spcBef>
              <a:buNone/>
            </a:pPr>
            <a:r>
              <a:rPr lang="en-US" sz="6400" b="1" dirty="0"/>
              <a:t>12. Flyers &amp; Posters</a:t>
            </a:r>
            <a:endParaRPr lang="en-US" sz="6400" dirty="0"/>
          </a:p>
          <a:p>
            <a:pPr marL="0" indent="0">
              <a:spcBef>
                <a:spcPts val="600"/>
              </a:spcBef>
              <a:buNone/>
            </a:pPr>
            <a:r>
              <a:rPr lang="en-US" sz="6400" b="1" dirty="0"/>
              <a:t> </a:t>
            </a:r>
            <a:endParaRPr lang="en-US" sz="6400" b="1" i="1" dirty="0"/>
          </a:p>
          <a:p>
            <a:pPr marL="0" indent="0">
              <a:spcBef>
                <a:spcPts val="600"/>
              </a:spcBef>
              <a:buNone/>
            </a:pPr>
            <a:br>
              <a:rPr lang="en-US" i="1" dirty="0"/>
            </a:br>
            <a:endParaRPr lang="en-US" dirty="0"/>
          </a:p>
        </p:txBody>
      </p:sp>
    </p:spTree>
    <p:extLst>
      <p:ext uri="{BB962C8B-B14F-4D97-AF65-F5344CB8AC3E}">
        <p14:creationId xmlns:p14="http://schemas.microsoft.com/office/powerpoint/2010/main" val="4220112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A89-CF4F-4655-BD44-126432BEF36B}"/>
              </a:ext>
            </a:extLst>
          </p:cNvPr>
          <p:cNvSpPr>
            <a:spLocks noGrp="1"/>
          </p:cNvSpPr>
          <p:nvPr>
            <p:ph type="title"/>
          </p:nvPr>
        </p:nvSpPr>
        <p:spPr/>
        <p:txBody>
          <a:bodyPr>
            <a:noAutofit/>
          </a:bodyPr>
          <a:lstStyle/>
          <a:p>
            <a:r>
              <a:rPr lang="en-US" sz="3600" b="1" dirty="0"/>
              <a:t>Resources Recommended For Church Members:</a:t>
            </a:r>
            <a:br>
              <a:rPr lang="en-US" sz="3600" b="1" dirty="0"/>
            </a:br>
            <a:endParaRPr lang="en-US" sz="3600" dirty="0"/>
          </a:p>
        </p:txBody>
      </p:sp>
      <p:sp>
        <p:nvSpPr>
          <p:cNvPr id="3" name="Content Placeholder 2">
            <a:extLst>
              <a:ext uri="{FF2B5EF4-FFF2-40B4-BE49-F238E27FC236}">
                <a16:creationId xmlns:a16="http://schemas.microsoft.com/office/drawing/2014/main" id="{329F353B-4414-43FE-B60E-5483544683BA}"/>
              </a:ext>
            </a:extLst>
          </p:cNvPr>
          <p:cNvSpPr>
            <a:spLocks noGrp="1"/>
          </p:cNvSpPr>
          <p:nvPr>
            <p:ph idx="1"/>
          </p:nvPr>
        </p:nvSpPr>
        <p:spPr/>
        <p:txBody>
          <a:bodyPr>
            <a:normAutofit fontScale="85000" lnSpcReduction="20000"/>
          </a:bodyPr>
          <a:lstStyle/>
          <a:p>
            <a:pPr marL="0" indent="0">
              <a:buNone/>
            </a:pPr>
            <a:r>
              <a:rPr lang="en-US" b="1" dirty="0"/>
              <a:t> 1. Provincial Guidelines on Baptism as the Gateway to Holy Communion (For Church members)</a:t>
            </a:r>
            <a:endParaRPr lang="en-US" dirty="0"/>
          </a:p>
          <a:p>
            <a:pPr marL="0" indent="0">
              <a:buNone/>
            </a:pPr>
            <a:r>
              <a:rPr lang="en-US" b="1" dirty="0"/>
              <a:t> </a:t>
            </a:r>
            <a:endParaRPr lang="en-US" dirty="0"/>
          </a:p>
          <a:p>
            <a:pPr marL="0" indent="0">
              <a:buNone/>
            </a:pPr>
            <a:r>
              <a:rPr lang="en-US" b="1" dirty="0"/>
              <a:t>2. Baptism as the Gateway short answer leaflet (Policy Background Information)</a:t>
            </a:r>
            <a:endParaRPr lang="en-US" dirty="0"/>
          </a:p>
          <a:p>
            <a:pPr marL="0" indent="0">
              <a:buNone/>
            </a:pPr>
            <a:r>
              <a:rPr lang="en-US" b="1" dirty="0"/>
              <a:t> </a:t>
            </a:r>
            <a:endParaRPr lang="en-US" dirty="0"/>
          </a:p>
          <a:p>
            <a:pPr marL="0" indent="0">
              <a:buNone/>
            </a:pPr>
            <a:r>
              <a:rPr lang="en-US" b="1" dirty="0"/>
              <a:t>3. Baptism as the Gateway with History of Confirmation booklet</a:t>
            </a:r>
            <a:endParaRPr lang="en-US" dirty="0"/>
          </a:p>
          <a:p>
            <a:pPr marL="0" indent="0">
              <a:buNone/>
            </a:pPr>
            <a:r>
              <a:rPr lang="en-US" b="1" dirty="0"/>
              <a:t> </a:t>
            </a:r>
            <a:endParaRPr lang="en-US" dirty="0"/>
          </a:p>
          <a:p>
            <a:pPr marL="0" indent="0">
              <a:buNone/>
            </a:pPr>
            <a:r>
              <a:rPr lang="en-US" b="1" dirty="0"/>
              <a:t>4. Bible Study Guide on Baptism</a:t>
            </a:r>
            <a:endParaRPr lang="en-US" dirty="0"/>
          </a:p>
          <a:p>
            <a:pPr marL="0" indent="0">
              <a:buNone/>
            </a:pPr>
            <a:r>
              <a:rPr lang="en-US" b="1" dirty="0"/>
              <a:t> </a:t>
            </a:r>
            <a:endParaRPr lang="en-US" dirty="0"/>
          </a:p>
          <a:p>
            <a:pPr marL="0" indent="0">
              <a:buNone/>
            </a:pPr>
            <a:r>
              <a:rPr lang="en-US" b="1" dirty="0"/>
              <a:t>5. Flyers &amp; Posters</a:t>
            </a:r>
            <a:endParaRPr lang="en-US" dirty="0"/>
          </a:p>
          <a:p>
            <a:pPr marL="0" indent="0">
              <a:buNone/>
            </a:pPr>
            <a:endParaRPr lang="en-US" dirty="0"/>
          </a:p>
        </p:txBody>
      </p:sp>
    </p:spTree>
    <p:extLst>
      <p:ext uri="{BB962C8B-B14F-4D97-AF65-F5344CB8AC3E}">
        <p14:creationId xmlns:p14="http://schemas.microsoft.com/office/powerpoint/2010/main" val="1772315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2F62-3EC1-40C3-AE9F-7140223B7A6F}"/>
              </a:ext>
            </a:extLst>
          </p:cNvPr>
          <p:cNvSpPr>
            <a:spLocks noGrp="1"/>
          </p:cNvSpPr>
          <p:nvPr>
            <p:ph type="title"/>
          </p:nvPr>
        </p:nvSpPr>
        <p:spPr/>
        <p:txBody>
          <a:bodyPr>
            <a:noAutofit/>
          </a:bodyPr>
          <a:lstStyle/>
          <a:p>
            <a:r>
              <a:rPr lang="en-US" sz="3600" b="1" dirty="0"/>
              <a:t>Resources Recommended For Sunday School Teachers:</a:t>
            </a:r>
            <a:br>
              <a:rPr lang="en-US" sz="3600" b="1" dirty="0"/>
            </a:br>
            <a:endParaRPr lang="en-US" sz="3600" dirty="0"/>
          </a:p>
        </p:txBody>
      </p:sp>
      <p:sp>
        <p:nvSpPr>
          <p:cNvPr id="3" name="Content Placeholder 2">
            <a:extLst>
              <a:ext uri="{FF2B5EF4-FFF2-40B4-BE49-F238E27FC236}">
                <a16:creationId xmlns:a16="http://schemas.microsoft.com/office/drawing/2014/main" id="{A352DF00-6523-46F1-8BEF-EF8EFA174C6F}"/>
              </a:ext>
            </a:extLst>
          </p:cNvPr>
          <p:cNvSpPr>
            <a:spLocks noGrp="1"/>
          </p:cNvSpPr>
          <p:nvPr>
            <p:ph idx="1"/>
          </p:nvPr>
        </p:nvSpPr>
        <p:spPr>
          <a:xfrm>
            <a:off x="477730" y="1807870"/>
            <a:ext cx="7886700" cy="4351338"/>
          </a:xfrm>
        </p:spPr>
        <p:txBody>
          <a:bodyPr>
            <a:normAutofit fontScale="77500" lnSpcReduction="20000"/>
          </a:bodyPr>
          <a:lstStyle/>
          <a:p>
            <a:pPr marL="0" indent="0">
              <a:spcBef>
                <a:spcPts val="0"/>
              </a:spcBef>
              <a:buNone/>
            </a:pPr>
            <a:r>
              <a:rPr lang="en-US" b="1" dirty="0"/>
              <a:t> 1. Provincial Guidelines on Baptism as the Gateway to Holy Communion (For Church members)</a:t>
            </a:r>
            <a:endParaRPr lang="en-US" dirty="0"/>
          </a:p>
          <a:p>
            <a:pPr marL="0" indent="0">
              <a:spcBef>
                <a:spcPts val="0"/>
              </a:spcBef>
              <a:buNone/>
            </a:pPr>
            <a:r>
              <a:rPr lang="en-US" b="1" dirty="0"/>
              <a:t> </a:t>
            </a:r>
            <a:endParaRPr lang="en-US" dirty="0"/>
          </a:p>
          <a:p>
            <a:pPr marL="0" indent="0">
              <a:spcBef>
                <a:spcPts val="0"/>
              </a:spcBef>
              <a:buNone/>
            </a:pPr>
            <a:r>
              <a:rPr lang="en-US" b="1" dirty="0"/>
              <a:t> </a:t>
            </a:r>
            <a:endParaRPr lang="en-US" dirty="0"/>
          </a:p>
          <a:p>
            <a:pPr marL="0" indent="0">
              <a:spcBef>
                <a:spcPts val="0"/>
              </a:spcBef>
              <a:buNone/>
            </a:pPr>
            <a:r>
              <a:rPr lang="en-US" b="1" dirty="0"/>
              <a:t>2. Provincial Guidelines on Baptism as the Gateway to Holy Communion (For Teachers, Parents, and Children)</a:t>
            </a:r>
            <a:endParaRPr lang="en-US" dirty="0"/>
          </a:p>
          <a:p>
            <a:pPr marL="0" indent="0">
              <a:spcBef>
                <a:spcPts val="0"/>
              </a:spcBef>
              <a:buNone/>
            </a:pPr>
            <a:r>
              <a:rPr lang="en-US" b="1" dirty="0"/>
              <a:t> </a:t>
            </a:r>
            <a:endParaRPr lang="en-US" dirty="0"/>
          </a:p>
          <a:p>
            <a:pPr marL="0" indent="0">
              <a:spcBef>
                <a:spcPts val="0"/>
              </a:spcBef>
              <a:buNone/>
            </a:pPr>
            <a:r>
              <a:rPr lang="en-US" b="1" dirty="0"/>
              <a:t>3. Baptism as the Gateway short answer leaflet (Policy Background Information)</a:t>
            </a:r>
            <a:endParaRPr lang="en-US" dirty="0"/>
          </a:p>
          <a:p>
            <a:pPr marL="0" indent="0">
              <a:spcBef>
                <a:spcPts val="0"/>
              </a:spcBef>
              <a:buNone/>
            </a:pPr>
            <a:r>
              <a:rPr lang="en-US" b="1" dirty="0"/>
              <a:t> </a:t>
            </a:r>
            <a:endParaRPr lang="en-US" dirty="0"/>
          </a:p>
          <a:p>
            <a:pPr marL="0" indent="0">
              <a:spcBef>
                <a:spcPts val="0"/>
              </a:spcBef>
              <a:buNone/>
            </a:pPr>
            <a:r>
              <a:rPr lang="en-US" b="1" dirty="0"/>
              <a:t>4. Baptism as the Gateway with History of Confirmation booklet</a:t>
            </a:r>
            <a:endParaRPr lang="en-US" dirty="0"/>
          </a:p>
          <a:p>
            <a:pPr marL="0" indent="0">
              <a:spcBef>
                <a:spcPts val="0"/>
              </a:spcBef>
              <a:buNone/>
            </a:pPr>
            <a:r>
              <a:rPr lang="en-US" b="1" dirty="0"/>
              <a:t> </a:t>
            </a:r>
            <a:endParaRPr lang="en-US" dirty="0"/>
          </a:p>
          <a:p>
            <a:pPr marL="0" indent="0">
              <a:spcBef>
                <a:spcPts val="0"/>
              </a:spcBef>
              <a:buNone/>
            </a:pPr>
            <a:r>
              <a:rPr lang="en-US" b="1" dirty="0"/>
              <a:t>5. Sunday School Curriculum: Baptism (containing lesson plans, resource materials, background information)</a:t>
            </a:r>
            <a:endParaRPr lang="en-US" dirty="0"/>
          </a:p>
          <a:p>
            <a:pPr marL="0" indent="0">
              <a:spcBef>
                <a:spcPts val="0"/>
              </a:spcBef>
              <a:buNone/>
            </a:pPr>
            <a:r>
              <a:rPr lang="en-US" b="1" dirty="0"/>
              <a:t> </a:t>
            </a:r>
            <a:endParaRPr lang="en-US" dirty="0"/>
          </a:p>
          <a:p>
            <a:pPr marL="0" indent="0">
              <a:spcBef>
                <a:spcPts val="0"/>
              </a:spcBef>
              <a:buNone/>
            </a:pPr>
            <a:r>
              <a:rPr lang="en-US" b="1" dirty="0"/>
              <a:t>6. Flyers &amp; Posters</a:t>
            </a:r>
            <a:endParaRPr lang="en-US" dirty="0"/>
          </a:p>
          <a:p>
            <a:pPr marL="0" indent="0">
              <a:spcBef>
                <a:spcPts val="0"/>
              </a:spcBef>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3266998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14B0-E70B-4166-AAB6-271DEBB25E58}"/>
              </a:ext>
            </a:extLst>
          </p:cNvPr>
          <p:cNvSpPr>
            <a:spLocks noGrp="1"/>
          </p:cNvSpPr>
          <p:nvPr>
            <p:ph type="title"/>
          </p:nvPr>
        </p:nvSpPr>
        <p:spPr/>
        <p:txBody>
          <a:bodyPr>
            <a:noAutofit/>
          </a:bodyPr>
          <a:lstStyle/>
          <a:p>
            <a:r>
              <a:rPr lang="en-US" sz="3600" b="1" dirty="0"/>
              <a:t>Resources Recommended For Parents and Guardians:</a:t>
            </a:r>
            <a:br>
              <a:rPr lang="en-US" sz="3600" b="1" dirty="0"/>
            </a:br>
            <a:endParaRPr lang="en-US" sz="3600" dirty="0"/>
          </a:p>
        </p:txBody>
      </p:sp>
      <p:sp>
        <p:nvSpPr>
          <p:cNvPr id="3" name="Content Placeholder 2">
            <a:extLst>
              <a:ext uri="{FF2B5EF4-FFF2-40B4-BE49-F238E27FC236}">
                <a16:creationId xmlns:a16="http://schemas.microsoft.com/office/drawing/2014/main" id="{E1A3D81D-D6BD-47B8-A8A0-476DFEB83CA0}"/>
              </a:ext>
            </a:extLst>
          </p:cNvPr>
          <p:cNvSpPr>
            <a:spLocks noGrp="1"/>
          </p:cNvSpPr>
          <p:nvPr>
            <p:ph idx="1"/>
          </p:nvPr>
        </p:nvSpPr>
        <p:spPr/>
        <p:txBody>
          <a:bodyPr>
            <a:normAutofit fontScale="62500" lnSpcReduction="20000"/>
          </a:bodyPr>
          <a:lstStyle/>
          <a:p>
            <a:pPr marL="0" indent="0">
              <a:spcBef>
                <a:spcPts val="0"/>
              </a:spcBef>
              <a:buNone/>
            </a:pPr>
            <a:r>
              <a:rPr lang="en-US" b="1" dirty="0"/>
              <a:t> </a:t>
            </a:r>
            <a:endParaRPr lang="en-US" b="1" i="1" dirty="0"/>
          </a:p>
          <a:p>
            <a:pPr marL="0" indent="0">
              <a:spcBef>
                <a:spcPts val="0"/>
              </a:spcBef>
              <a:buNone/>
            </a:pPr>
            <a:r>
              <a:rPr lang="en-US" b="1" dirty="0"/>
              <a:t>1. Provincial Guidelines on Baptism as the Gateway to Holy Communion (For Congregants)</a:t>
            </a:r>
            <a:endParaRPr lang="en-US" dirty="0"/>
          </a:p>
          <a:p>
            <a:pPr marL="0" indent="0">
              <a:spcBef>
                <a:spcPts val="0"/>
              </a:spcBef>
              <a:buNone/>
            </a:pPr>
            <a:r>
              <a:rPr lang="en-US" b="1" dirty="0"/>
              <a:t> </a:t>
            </a:r>
            <a:endParaRPr lang="en-US" dirty="0"/>
          </a:p>
          <a:p>
            <a:pPr marL="0" indent="0">
              <a:spcBef>
                <a:spcPts val="0"/>
              </a:spcBef>
              <a:buNone/>
            </a:pPr>
            <a:r>
              <a:rPr lang="en-US" b="1" dirty="0"/>
              <a:t>2. Provincial Guidelines on Baptism as the Gateway to Holy Communion (For Teachers, Parents, and Children)</a:t>
            </a:r>
            <a:endParaRPr lang="en-US" dirty="0"/>
          </a:p>
          <a:p>
            <a:pPr marL="0" indent="0">
              <a:spcBef>
                <a:spcPts val="0"/>
              </a:spcBef>
              <a:buNone/>
            </a:pPr>
            <a:r>
              <a:rPr lang="en-US" b="1" dirty="0"/>
              <a:t> </a:t>
            </a:r>
            <a:endParaRPr lang="en-US" dirty="0"/>
          </a:p>
          <a:p>
            <a:pPr marL="0" indent="0">
              <a:spcBef>
                <a:spcPts val="0"/>
              </a:spcBef>
              <a:buNone/>
            </a:pPr>
            <a:r>
              <a:rPr lang="en-US" b="1" dirty="0"/>
              <a:t>3. Baptism as the Gateway short answer leaflet (Policy Background Information)</a:t>
            </a:r>
            <a:endParaRPr lang="en-US" dirty="0"/>
          </a:p>
          <a:p>
            <a:pPr marL="0" indent="0">
              <a:spcBef>
                <a:spcPts val="0"/>
              </a:spcBef>
              <a:buNone/>
            </a:pPr>
            <a:r>
              <a:rPr lang="en-US" b="1" dirty="0"/>
              <a:t> </a:t>
            </a:r>
            <a:endParaRPr lang="en-US" dirty="0"/>
          </a:p>
          <a:p>
            <a:pPr marL="0" indent="0">
              <a:spcBef>
                <a:spcPts val="0"/>
              </a:spcBef>
              <a:buNone/>
            </a:pPr>
            <a:r>
              <a:rPr lang="en-US" b="1" dirty="0"/>
              <a:t>4. Baptism as the Gateway with History of Confirmation booklet</a:t>
            </a:r>
            <a:endParaRPr lang="en-US" dirty="0"/>
          </a:p>
          <a:p>
            <a:pPr marL="0" indent="0">
              <a:spcBef>
                <a:spcPts val="0"/>
              </a:spcBef>
              <a:buNone/>
            </a:pPr>
            <a:r>
              <a:rPr lang="en-US" b="1" dirty="0"/>
              <a:t> </a:t>
            </a:r>
            <a:endParaRPr lang="en-US" dirty="0"/>
          </a:p>
          <a:p>
            <a:pPr marL="0" indent="0">
              <a:spcBef>
                <a:spcPts val="0"/>
              </a:spcBef>
              <a:buNone/>
            </a:pPr>
            <a:r>
              <a:rPr lang="en-US" b="1" dirty="0"/>
              <a:t>5. Sunday School Curriculum: Baptism (containing lesson plans, resource materials, background information</a:t>
            </a:r>
            <a:endParaRPr lang="en-US" dirty="0"/>
          </a:p>
          <a:p>
            <a:pPr marL="0" indent="0">
              <a:spcBef>
                <a:spcPts val="0"/>
              </a:spcBef>
              <a:buNone/>
            </a:pPr>
            <a:r>
              <a:rPr lang="en-US" b="1" dirty="0"/>
              <a:t> </a:t>
            </a:r>
            <a:endParaRPr lang="en-US" dirty="0"/>
          </a:p>
          <a:p>
            <a:pPr marL="0" indent="0">
              <a:spcBef>
                <a:spcPts val="0"/>
              </a:spcBef>
              <a:buNone/>
            </a:pPr>
            <a:r>
              <a:rPr lang="en-US" b="1" dirty="0"/>
              <a:t>6. What every Parent should know and teach their child about Baptism (Covenant document)</a:t>
            </a:r>
            <a:endParaRPr lang="en-US" dirty="0"/>
          </a:p>
          <a:p>
            <a:pPr marL="0" indent="0">
              <a:spcBef>
                <a:spcPts val="0"/>
              </a:spcBef>
              <a:buNone/>
            </a:pPr>
            <a:r>
              <a:rPr lang="en-US" b="1" dirty="0"/>
              <a:t> </a:t>
            </a:r>
            <a:endParaRPr lang="en-US" dirty="0"/>
          </a:p>
          <a:p>
            <a:pPr marL="0" indent="0">
              <a:spcBef>
                <a:spcPts val="0"/>
              </a:spcBef>
              <a:buNone/>
            </a:pPr>
            <a:r>
              <a:rPr lang="en-US" b="1" dirty="0"/>
              <a:t>7. When is your child ready for Holy Communion Booklet</a:t>
            </a:r>
            <a:endParaRPr lang="en-US" dirty="0"/>
          </a:p>
          <a:p>
            <a:pPr marL="0" indent="0">
              <a:spcBef>
                <a:spcPts val="0"/>
              </a:spcBef>
              <a:buNone/>
            </a:pPr>
            <a:r>
              <a:rPr lang="en-US" b="1" dirty="0"/>
              <a:t> </a:t>
            </a:r>
            <a:endParaRPr lang="en-US" dirty="0"/>
          </a:p>
          <a:p>
            <a:pPr marL="0" indent="0">
              <a:spcBef>
                <a:spcPts val="0"/>
              </a:spcBef>
              <a:buNone/>
            </a:pPr>
            <a:r>
              <a:rPr lang="en-US" b="1" dirty="0"/>
              <a:t>8. Flyers &amp; Posters</a:t>
            </a:r>
            <a:endParaRPr lang="en-US" dirty="0"/>
          </a:p>
          <a:p>
            <a:pPr marL="0" indent="0">
              <a:buNone/>
            </a:pPr>
            <a:endParaRPr lang="en-US" dirty="0"/>
          </a:p>
        </p:txBody>
      </p:sp>
    </p:spTree>
    <p:extLst>
      <p:ext uri="{BB962C8B-B14F-4D97-AF65-F5344CB8AC3E}">
        <p14:creationId xmlns:p14="http://schemas.microsoft.com/office/powerpoint/2010/main" val="3670459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A15EB-CCEA-42B6-9E08-FCD7CABA6DFB}"/>
              </a:ext>
            </a:extLst>
          </p:cNvPr>
          <p:cNvSpPr>
            <a:spLocks noGrp="1"/>
          </p:cNvSpPr>
          <p:nvPr>
            <p:ph type="title"/>
          </p:nvPr>
        </p:nvSpPr>
        <p:spPr/>
        <p:txBody>
          <a:bodyPr>
            <a:noAutofit/>
          </a:bodyPr>
          <a:lstStyle/>
          <a:p>
            <a:r>
              <a:rPr lang="en-US" sz="3600" b="1" dirty="0"/>
              <a:t>Resources Recommended For Children and Youth:</a:t>
            </a:r>
            <a:br>
              <a:rPr lang="en-US" sz="3600" b="1" dirty="0"/>
            </a:br>
            <a:endParaRPr lang="en-US" sz="3600" dirty="0"/>
          </a:p>
        </p:txBody>
      </p:sp>
      <p:sp>
        <p:nvSpPr>
          <p:cNvPr id="3" name="Content Placeholder 2">
            <a:extLst>
              <a:ext uri="{FF2B5EF4-FFF2-40B4-BE49-F238E27FC236}">
                <a16:creationId xmlns:a16="http://schemas.microsoft.com/office/drawing/2014/main" id="{57D60EBD-6120-424D-A2B4-4175BCCDD67B}"/>
              </a:ext>
            </a:extLst>
          </p:cNvPr>
          <p:cNvSpPr>
            <a:spLocks noGrp="1"/>
          </p:cNvSpPr>
          <p:nvPr>
            <p:ph idx="1"/>
          </p:nvPr>
        </p:nvSpPr>
        <p:spPr/>
        <p:txBody>
          <a:bodyPr>
            <a:normAutofit fontScale="85000" lnSpcReduction="20000"/>
          </a:bodyPr>
          <a:lstStyle/>
          <a:p>
            <a:pPr marL="0" indent="0">
              <a:buNone/>
            </a:pPr>
            <a:r>
              <a:rPr lang="en-US" b="1" dirty="0"/>
              <a:t> 1. Provincial Guidelines on Baptism as the Gateway to Holy Communion (For Church members)</a:t>
            </a:r>
            <a:endParaRPr lang="en-US" dirty="0"/>
          </a:p>
          <a:p>
            <a:pPr marL="0" indent="0">
              <a:buNone/>
            </a:pPr>
            <a:r>
              <a:rPr lang="en-US" b="1" dirty="0"/>
              <a:t> </a:t>
            </a:r>
            <a:endParaRPr lang="en-US" dirty="0"/>
          </a:p>
          <a:p>
            <a:pPr marL="0" indent="0">
              <a:buNone/>
            </a:pPr>
            <a:r>
              <a:rPr lang="en-US" b="1" dirty="0"/>
              <a:t>2. Provincial Guidelines on Baptism as the Gateway to Holy Communion (For Teachers, Parents, and Children)</a:t>
            </a:r>
            <a:endParaRPr lang="en-US" dirty="0"/>
          </a:p>
          <a:p>
            <a:pPr marL="0" indent="0">
              <a:buNone/>
            </a:pPr>
            <a:r>
              <a:rPr lang="en-US" b="1" dirty="0"/>
              <a:t> </a:t>
            </a:r>
            <a:endParaRPr lang="en-US" dirty="0"/>
          </a:p>
          <a:p>
            <a:pPr marL="0" indent="0">
              <a:buNone/>
            </a:pPr>
            <a:r>
              <a:rPr lang="en-US" b="1" dirty="0"/>
              <a:t>3. Sunday School Curriculum: Baptism (containing lesson plans, resource materials, background information)</a:t>
            </a:r>
            <a:endParaRPr lang="en-US" dirty="0"/>
          </a:p>
          <a:p>
            <a:pPr marL="0" indent="0">
              <a:buNone/>
            </a:pPr>
            <a:r>
              <a:rPr lang="en-US" b="1" dirty="0"/>
              <a:t> </a:t>
            </a:r>
            <a:endParaRPr lang="en-US" dirty="0"/>
          </a:p>
          <a:p>
            <a:pPr marL="0" indent="0">
              <a:buNone/>
            </a:pPr>
            <a:r>
              <a:rPr lang="en-US" b="1" dirty="0"/>
              <a:t>4. Teach me about Holy Communion (Children’s Guide)</a:t>
            </a:r>
            <a:endParaRPr lang="en-US" dirty="0"/>
          </a:p>
          <a:p>
            <a:pPr marL="0" indent="0">
              <a:buNone/>
            </a:pPr>
            <a:r>
              <a:rPr lang="en-US" b="1" dirty="0"/>
              <a:t> </a:t>
            </a:r>
            <a:endParaRPr lang="en-US" dirty="0"/>
          </a:p>
          <a:p>
            <a:pPr marL="0" indent="0">
              <a:buNone/>
            </a:pPr>
            <a:r>
              <a:rPr lang="en-US" b="1" dirty="0"/>
              <a:t>5. Flyers &amp; Posters</a:t>
            </a:r>
            <a:endParaRPr lang="en-US" dirty="0"/>
          </a:p>
          <a:p>
            <a:pPr marL="0" indent="0">
              <a:buNone/>
            </a:pPr>
            <a:endParaRPr lang="en-US" dirty="0"/>
          </a:p>
        </p:txBody>
      </p:sp>
    </p:spTree>
    <p:extLst>
      <p:ext uri="{BB962C8B-B14F-4D97-AF65-F5344CB8AC3E}">
        <p14:creationId xmlns:p14="http://schemas.microsoft.com/office/powerpoint/2010/main" val="312550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A59CD-02DF-4264-90D9-7E82B363090A}"/>
              </a:ext>
            </a:extLst>
          </p:cNvPr>
          <p:cNvSpPr>
            <a:spLocks noGrp="1"/>
          </p:cNvSpPr>
          <p:nvPr>
            <p:ph type="title"/>
          </p:nvPr>
        </p:nvSpPr>
        <p:spPr>
          <a:xfrm>
            <a:off x="776134" y="2103437"/>
            <a:ext cx="7886700" cy="1325563"/>
          </a:xfrm>
        </p:spPr>
        <p:txBody>
          <a:bodyPr>
            <a:normAutofit/>
          </a:bodyPr>
          <a:lstStyle/>
          <a:p>
            <a:r>
              <a:rPr lang="en-US" b="1" dirty="0"/>
              <a:t>Early Church Practice of Baptism as the Gateway to Holy Communion</a:t>
            </a:r>
          </a:p>
        </p:txBody>
      </p:sp>
    </p:spTree>
    <p:extLst>
      <p:ext uri="{BB962C8B-B14F-4D97-AF65-F5344CB8AC3E}">
        <p14:creationId xmlns:p14="http://schemas.microsoft.com/office/powerpoint/2010/main" val="2687446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0FE9-56E2-47AF-A9FC-A535A8156CF0}"/>
              </a:ext>
            </a:extLst>
          </p:cNvPr>
          <p:cNvSpPr>
            <a:spLocks noGrp="1"/>
          </p:cNvSpPr>
          <p:nvPr>
            <p:ph type="title"/>
          </p:nvPr>
        </p:nvSpPr>
        <p:spPr>
          <a:xfrm>
            <a:off x="628650" y="365127"/>
            <a:ext cx="7886700" cy="806726"/>
          </a:xfrm>
        </p:spPr>
        <p:txBody>
          <a:bodyPr>
            <a:normAutofit/>
          </a:bodyPr>
          <a:lstStyle/>
          <a:p>
            <a:pPr algn="ctr"/>
            <a:r>
              <a:rPr lang="en-US" sz="3600" b="1" dirty="0"/>
              <a:t>Communication Plan: Summary</a:t>
            </a:r>
          </a:p>
        </p:txBody>
      </p:sp>
      <p:sp>
        <p:nvSpPr>
          <p:cNvPr id="3" name="Content Placeholder 2">
            <a:extLst>
              <a:ext uri="{FF2B5EF4-FFF2-40B4-BE49-F238E27FC236}">
                <a16:creationId xmlns:a16="http://schemas.microsoft.com/office/drawing/2014/main" id="{FCDEE9D6-BC41-48E0-80BA-6C20D031B24B}"/>
              </a:ext>
            </a:extLst>
          </p:cNvPr>
          <p:cNvSpPr>
            <a:spLocks noGrp="1"/>
          </p:cNvSpPr>
          <p:nvPr>
            <p:ph idx="1"/>
          </p:nvPr>
        </p:nvSpPr>
        <p:spPr>
          <a:xfrm>
            <a:off x="506027" y="1393794"/>
            <a:ext cx="8371643" cy="5099079"/>
          </a:xfrm>
        </p:spPr>
        <p:txBody>
          <a:bodyPr>
            <a:normAutofit fontScale="85000" lnSpcReduction="20000"/>
          </a:bodyPr>
          <a:lstStyle/>
          <a:p>
            <a:pPr marL="0" indent="0">
              <a:buNone/>
            </a:pPr>
            <a:r>
              <a:rPr lang="en-US" b="1" dirty="0"/>
              <a:t>The Vison of the Communication plan is for every member of the Province becoming fully educated about Baptism and the policy change of Baptism being the only requirement for receiving Holy Communion. </a:t>
            </a:r>
          </a:p>
          <a:p>
            <a:pPr marL="0" indent="0">
              <a:buNone/>
            </a:pPr>
            <a:endParaRPr lang="en-US" b="1" dirty="0"/>
          </a:p>
          <a:p>
            <a:pPr marL="0" indent="0">
              <a:buNone/>
            </a:pPr>
            <a:r>
              <a:rPr lang="en-US" b="1" dirty="0"/>
              <a:t>Through the different strategies and resources, we hope to effectively disseminate information on the policy change in a clear and straightforward manner.</a:t>
            </a:r>
            <a:endParaRPr lang="en-US" dirty="0"/>
          </a:p>
          <a:p>
            <a:pPr marL="0" indent="0">
              <a:buNone/>
            </a:pPr>
            <a:r>
              <a:rPr lang="en-US" b="1" dirty="0"/>
              <a:t> </a:t>
            </a:r>
            <a:endParaRPr lang="en-US" dirty="0"/>
          </a:p>
          <a:p>
            <a:pPr marL="0" indent="0">
              <a:buNone/>
            </a:pPr>
            <a:r>
              <a:rPr lang="en-US" b="1" dirty="0"/>
              <a:t>The Plan envisions partnerships among key stakeholders: Bishops, Members of Clergy and Licensed Church Workers, Sunday School Teachers, Congregants, Parents, and children</a:t>
            </a:r>
            <a:endParaRPr lang="en-US" dirty="0"/>
          </a:p>
          <a:p>
            <a:pPr marL="0" indent="0">
              <a:buNone/>
            </a:pPr>
            <a:r>
              <a:rPr lang="en-US" b="1" dirty="0"/>
              <a:t> </a:t>
            </a:r>
            <a:endParaRPr lang="en-US" dirty="0"/>
          </a:p>
          <a:p>
            <a:pPr marL="0" indent="0">
              <a:buNone/>
            </a:pPr>
            <a:r>
              <a:rPr lang="en-US" b="1" dirty="0"/>
              <a:t>Diocesan Communication Teams will also be required to coordinate the activities being proposed. </a:t>
            </a:r>
            <a:endParaRPr lang="en-US" dirty="0"/>
          </a:p>
          <a:p>
            <a:pPr marL="0" indent="0">
              <a:buNone/>
            </a:pPr>
            <a:r>
              <a:rPr lang="en-US" b="1" dirty="0"/>
              <a:t> </a:t>
            </a:r>
            <a:endParaRPr lang="en-US" dirty="0"/>
          </a:p>
        </p:txBody>
      </p:sp>
    </p:spTree>
    <p:extLst>
      <p:ext uri="{BB962C8B-B14F-4D97-AF65-F5344CB8AC3E}">
        <p14:creationId xmlns:p14="http://schemas.microsoft.com/office/powerpoint/2010/main" val="19176741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1191-06AF-4B68-B309-56A53BAF6D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846D01-A632-4F12-9E2D-E966ACFD7441}"/>
              </a:ext>
            </a:extLst>
          </p:cNvPr>
          <p:cNvSpPr>
            <a:spLocks noGrp="1"/>
          </p:cNvSpPr>
          <p:nvPr>
            <p:ph idx="1"/>
          </p:nvPr>
        </p:nvSpPr>
        <p:spPr/>
        <p:txBody>
          <a:bodyPr/>
          <a:lstStyle/>
          <a:p>
            <a:pPr marL="0" indent="0">
              <a:buNone/>
            </a:pPr>
            <a:r>
              <a:rPr lang="en-US" b="1" dirty="0"/>
              <a:t>The Plan is divided into three main sections:</a:t>
            </a:r>
            <a:endParaRPr lang="en-US" dirty="0"/>
          </a:p>
          <a:p>
            <a:pPr marL="0" indent="0">
              <a:buNone/>
            </a:pPr>
            <a:r>
              <a:rPr lang="en-US" b="1" dirty="0"/>
              <a:t>Getting the Word Out, Teaching Time and Teaching Resources</a:t>
            </a:r>
            <a:endParaRPr lang="en-US" dirty="0"/>
          </a:p>
          <a:p>
            <a:pPr marL="0" indent="0">
              <a:buNone/>
            </a:pPr>
            <a:endParaRPr lang="en-US" dirty="0"/>
          </a:p>
        </p:txBody>
      </p:sp>
    </p:spTree>
    <p:extLst>
      <p:ext uri="{BB962C8B-B14F-4D97-AF65-F5344CB8AC3E}">
        <p14:creationId xmlns:p14="http://schemas.microsoft.com/office/powerpoint/2010/main" val="3172163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5324-1B3B-4300-8493-7125E14F0140}"/>
              </a:ext>
            </a:extLst>
          </p:cNvPr>
          <p:cNvSpPr>
            <a:spLocks noGrp="1"/>
          </p:cNvSpPr>
          <p:nvPr>
            <p:ph type="title"/>
          </p:nvPr>
        </p:nvSpPr>
        <p:spPr>
          <a:xfrm>
            <a:off x="628650" y="346229"/>
            <a:ext cx="7886700" cy="873943"/>
          </a:xfrm>
        </p:spPr>
        <p:txBody>
          <a:bodyPr>
            <a:normAutofit/>
          </a:bodyPr>
          <a:lstStyle/>
          <a:p>
            <a:r>
              <a:rPr lang="en-US" sz="3600" b="1" dirty="0"/>
              <a:t>1. Getting the Word Out:</a:t>
            </a:r>
            <a:endParaRPr lang="en-US" sz="3600" dirty="0"/>
          </a:p>
        </p:txBody>
      </p:sp>
      <p:sp>
        <p:nvSpPr>
          <p:cNvPr id="3" name="Content Placeholder 2">
            <a:extLst>
              <a:ext uri="{FF2B5EF4-FFF2-40B4-BE49-F238E27FC236}">
                <a16:creationId xmlns:a16="http://schemas.microsoft.com/office/drawing/2014/main" id="{EDBA014B-D52F-4333-9F39-3ADAC7F7C0BB}"/>
              </a:ext>
            </a:extLst>
          </p:cNvPr>
          <p:cNvSpPr>
            <a:spLocks noGrp="1"/>
          </p:cNvSpPr>
          <p:nvPr>
            <p:ph idx="1"/>
          </p:nvPr>
        </p:nvSpPr>
        <p:spPr>
          <a:xfrm>
            <a:off x="628650" y="1562470"/>
            <a:ext cx="7886700" cy="4614493"/>
          </a:xfrm>
        </p:spPr>
        <p:txBody>
          <a:bodyPr/>
          <a:lstStyle/>
          <a:p>
            <a:pPr marL="0" indent="0">
              <a:buNone/>
            </a:pPr>
            <a:r>
              <a:rPr lang="en-US" b="1" dirty="0"/>
              <a:t>This is the promotion phase of the Plan.</a:t>
            </a:r>
          </a:p>
          <a:p>
            <a:pPr marL="0" indent="0">
              <a:buNone/>
            </a:pPr>
            <a:r>
              <a:rPr lang="en-US" b="1" dirty="0"/>
              <a:t>Promotional videos, discussion events, event launches to promote posters and flyers, and Sunday School Resources will be used to ensure that:</a:t>
            </a:r>
          </a:p>
          <a:p>
            <a:pPr marL="0" indent="0">
              <a:buNone/>
            </a:pPr>
            <a:r>
              <a:rPr lang="en-US" b="1" dirty="0"/>
              <a:t>All members of the Province hear that there will be a policy change, </a:t>
            </a:r>
          </a:p>
          <a:p>
            <a:pPr marL="0" indent="0">
              <a:buNone/>
            </a:pPr>
            <a:r>
              <a:rPr lang="en-US" b="1" dirty="0"/>
              <a:t>what it will be and </a:t>
            </a:r>
          </a:p>
          <a:p>
            <a:pPr marL="0" indent="0">
              <a:buNone/>
            </a:pPr>
            <a:r>
              <a:rPr lang="en-US" b="1" dirty="0"/>
              <a:t>when it will become effective.</a:t>
            </a:r>
            <a:endParaRPr lang="en-US" dirty="0"/>
          </a:p>
        </p:txBody>
      </p:sp>
    </p:spTree>
    <p:extLst>
      <p:ext uri="{BB962C8B-B14F-4D97-AF65-F5344CB8AC3E}">
        <p14:creationId xmlns:p14="http://schemas.microsoft.com/office/powerpoint/2010/main" val="391668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8211-2118-4A3D-BA05-DBD0D30CA694}"/>
              </a:ext>
            </a:extLst>
          </p:cNvPr>
          <p:cNvSpPr>
            <a:spLocks noGrp="1"/>
          </p:cNvSpPr>
          <p:nvPr>
            <p:ph type="title"/>
          </p:nvPr>
        </p:nvSpPr>
        <p:spPr>
          <a:xfrm>
            <a:off x="628650" y="365126"/>
            <a:ext cx="7886700" cy="620295"/>
          </a:xfrm>
        </p:spPr>
        <p:txBody>
          <a:bodyPr>
            <a:normAutofit/>
          </a:bodyPr>
          <a:lstStyle/>
          <a:p>
            <a:r>
              <a:rPr lang="en-US" sz="3600" b="1" dirty="0"/>
              <a:t>2. Teaching Time:</a:t>
            </a:r>
            <a:endParaRPr lang="en-US" sz="3600" dirty="0"/>
          </a:p>
        </p:txBody>
      </p:sp>
      <p:sp>
        <p:nvSpPr>
          <p:cNvPr id="3" name="Content Placeholder 2">
            <a:extLst>
              <a:ext uri="{FF2B5EF4-FFF2-40B4-BE49-F238E27FC236}">
                <a16:creationId xmlns:a16="http://schemas.microsoft.com/office/drawing/2014/main" id="{0E3C46FF-46FD-407D-B8DA-620CA1C0D548}"/>
              </a:ext>
            </a:extLst>
          </p:cNvPr>
          <p:cNvSpPr>
            <a:spLocks noGrp="1"/>
          </p:cNvSpPr>
          <p:nvPr>
            <p:ph idx="1"/>
          </p:nvPr>
        </p:nvSpPr>
        <p:spPr/>
        <p:txBody>
          <a:bodyPr/>
          <a:lstStyle/>
          <a:p>
            <a:pPr marL="0" indent="0">
              <a:buNone/>
            </a:pPr>
            <a:r>
              <a:rPr lang="en-US" b="1" dirty="0"/>
              <a:t>The Plan requires teaching about Baptism and the impact of the Policy change to Baptism as the Gateway to Holy Communion. </a:t>
            </a:r>
          </a:p>
          <a:p>
            <a:pPr marL="0" indent="0">
              <a:buNone/>
            </a:pPr>
            <a:r>
              <a:rPr lang="en-US" b="1" dirty="0"/>
              <a:t>Diocesan Communication Teams will be required to organize sessions to target the main stakeholders who will actually teach in the local congregations, i.e., Members of clergy and Licensed Church Workers and Sunday School Teachers.</a:t>
            </a:r>
            <a:endParaRPr lang="en-US" dirty="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2461118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17A5-2238-4B7F-93EF-2341423C2DCE}"/>
              </a:ext>
            </a:extLst>
          </p:cNvPr>
          <p:cNvSpPr>
            <a:spLocks noGrp="1"/>
          </p:cNvSpPr>
          <p:nvPr>
            <p:ph type="title"/>
          </p:nvPr>
        </p:nvSpPr>
        <p:spPr>
          <a:xfrm>
            <a:off x="468852" y="514905"/>
            <a:ext cx="7886700" cy="598736"/>
          </a:xfrm>
        </p:spPr>
        <p:txBody>
          <a:bodyPr>
            <a:normAutofit/>
          </a:bodyPr>
          <a:lstStyle/>
          <a:p>
            <a:r>
              <a:rPr lang="en-US" sz="3600" b="1" dirty="0"/>
              <a:t>Teaching Topics</a:t>
            </a:r>
          </a:p>
        </p:txBody>
      </p:sp>
      <p:sp>
        <p:nvSpPr>
          <p:cNvPr id="3" name="Content Placeholder 2">
            <a:extLst>
              <a:ext uri="{FF2B5EF4-FFF2-40B4-BE49-F238E27FC236}">
                <a16:creationId xmlns:a16="http://schemas.microsoft.com/office/drawing/2014/main" id="{04B803D2-AB20-4495-AC8B-270C6A82B0C3}"/>
              </a:ext>
            </a:extLst>
          </p:cNvPr>
          <p:cNvSpPr>
            <a:spLocks noGrp="1"/>
          </p:cNvSpPr>
          <p:nvPr>
            <p:ph idx="1"/>
          </p:nvPr>
        </p:nvSpPr>
        <p:spPr>
          <a:xfrm>
            <a:off x="539873" y="1670391"/>
            <a:ext cx="7886700" cy="4672704"/>
          </a:xfrm>
        </p:spPr>
        <p:txBody>
          <a:bodyPr>
            <a:normAutofit fontScale="62500" lnSpcReduction="20000"/>
          </a:bodyPr>
          <a:lstStyle/>
          <a:p>
            <a:pPr marL="0" indent="0">
              <a:buNone/>
            </a:pPr>
            <a:r>
              <a:rPr lang="en-US" b="1" dirty="0"/>
              <a:t>Topics Include:</a:t>
            </a:r>
            <a:endParaRPr lang="en-US" dirty="0"/>
          </a:p>
          <a:p>
            <a:pPr marL="0" indent="0">
              <a:buNone/>
            </a:pPr>
            <a:r>
              <a:rPr lang="en-US" b="1" dirty="0"/>
              <a:t> </a:t>
            </a:r>
            <a:endParaRPr lang="en-US" dirty="0"/>
          </a:p>
          <a:p>
            <a:pPr marL="0" indent="0">
              <a:buNone/>
            </a:pPr>
            <a:r>
              <a:rPr lang="en-US" b="1" dirty="0"/>
              <a:t>1. What is Baptism – Theology of Baptism</a:t>
            </a:r>
            <a:endParaRPr lang="en-US" dirty="0"/>
          </a:p>
          <a:p>
            <a:pPr marL="0" indent="0">
              <a:buNone/>
            </a:pPr>
            <a:r>
              <a:rPr lang="en-US" b="1" dirty="0"/>
              <a:t>2. What is Holy Communion</a:t>
            </a:r>
            <a:endParaRPr lang="en-US" dirty="0"/>
          </a:p>
          <a:p>
            <a:pPr marL="0" indent="0">
              <a:buNone/>
            </a:pPr>
            <a:r>
              <a:rPr lang="en-US" b="1" dirty="0"/>
              <a:t>3. History of Confirmation</a:t>
            </a:r>
            <a:endParaRPr lang="en-US" dirty="0"/>
          </a:p>
          <a:p>
            <a:pPr marL="0" indent="0">
              <a:buNone/>
            </a:pPr>
            <a:r>
              <a:rPr lang="en-US" b="1" dirty="0"/>
              <a:t>4. Why the need for a change to Baptism as the gateway to Holy Communion</a:t>
            </a:r>
            <a:endParaRPr lang="en-US" dirty="0"/>
          </a:p>
          <a:p>
            <a:pPr marL="0" indent="0">
              <a:buNone/>
            </a:pPr>
            <a:r>
              <a:rPr lang="en-US" b="1" dirty="0"/>
              <a:t>5. How to engage families in determining that their child/ ward is ready to receive Holy Communion</a:t>
            </a:r>
            <a:endParaRPr lang="en-US" dirty="0"/>
          </a:p>
          <a:p>
            <a:pPr marL="0" indent="0">
              <a:buNone/>
            </a:pPr>
            <a:r>
              <a:rPr lang="en-US" b="1" dirty="0"/>
              <a:t>6. How to engage the wider church in understanding Baptism, Holy Communion and Confirmation</a:t>
            </a:r>
            <a:endParaRPr lang="en-US" dirty="0"/>
          </a:p>
          <a:p>
            <a:pPr marL="0" indent="0">
              <a:buNone/>
            </a:pPr>
            <a:r>
              <a:rPr lang="en-US" b="1" dirty="0"/>
              <a:t>7. How to teach Sunday School teachers to engage children in understanding Baptism</a:t>
            </a:r>
            <a:endParaRPr lang="en-US" dirty="0"/>
          </a:p>
          <a:p>
            <a:pPr marL="0" indent="0">
              <a:buNone/>
            </a:pPr>
            <a:r>
              <a:rPr lang="en-US" b="1" dirty="0"/>
              <a:t> </a:t>
            </a:r>
            <a:endParaRPr lang="en-US" dirty="0"/>
          </a:p>
          <a:p>
            <a:pPr marL="0" indent="0">
              <a:buNone/>
            </a:pPr>
            <a:r>
              <a:rPr lang="en-US" b="1" dirty="0"/>
              <a:t>Members of clergy and Licensed Church Workers would be encouraged to share at the local congregation level both to the wider church family and specifically to parents and children. Sunday School teachers would share with parents and students.</a:t>
            </a:r>
            <a:endParaRPr lang="en-US" dirty="0"/>
          </a:p>
        </p:txBody>
      </p:sp>
    </p:spTree>
    <p:extLst>
      <p:ext uri="{BB962C8B-B14F-4D97-AF65-F5344CB8AC3E}">
        <p14:creationId xmlns:p14="http://schemas.microsoft.com/office/powerpoint/2010/main" val="16654515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9E7A-9B84-4E27-A303-BED69EBB1580}"/>
              </a:ext>
            </a:extLst>
          </p:cNvPr>
          <p:cNvSpPr>
            <a:spLocks noGrp="1"/>
          </p:cNvSpPr>
          <p:nvPr>
            <p:ph type="title"/>
          </p:nvPr>
        </p:nvSpPr>
        <p:spPr/>
        <p:txBody>
          <a:bodyPr>
            <a:normAutofit/>
          </a:bodyPr>
          <a:lstStyle/>
          <a:p>
            <a:r>
              <a:rPr lang="en-US" sz="3600" b="1" dirty="0"/>
              <a:t>3. Teaching Resources:</a:t>
            </a:r>
            <a:br>
              <a:rPr lang="en-US" sz="3600" dirty="0"/>
            </a:br>
            <a:endParaRPr lang="en-US" sz="3600" dirty="0"/>
          </a:p>
        </p:txBody>
      </p:sp>
      <p:sp>
        <p:nvSpPr>
          <p:cNvPr id="3" name="Content Placeholder 2">
            <a:extLst>
              <a:ext uri="{FF2B5EF4-FFF2-40B4-BE49-F238E27FC236}">
                <a16:creationId xmlns:a16="http://schemas.microsoft.com/office/drawing/2014/main" id="{013E1F76-2CBC-400C-913C-5F5833256398}"/>
              </a:ext>
            </a:extLst>
          </p:cNvPr>
          <p:cNvSpPr>
            <a:spLocks noGrp="1"/>
          </p:cNvSpPr>
          <p:nvPr>
            <p:ph idx="1"/>
          </p:nvPr>
        </p:nvSpPr>
        <p:spPr/>
        <p:txBody>
          <a:bodyPr>
            <a:normAutofit fontScale="62500" lnSpcReduction="20000"/>
          </a:bodyPr>
          <a:lstStyle/>
          <a:p>
            <a:pPr marL="0" indent="0">
              <a:buNone/>
            </a:pPr>
            <a:r>
              <a:rPr lang="en-US" b="1" dirty="0"/>
              <a:t>For the Communication Plan to be effective, there must be supporting resources that are agreed upon and accessible across the Province. Suggested material is presented to meet the needs of the proposed stakeholders. The resources have been divided into two Appendices:</a:t>
            </a:r>
            <a:endParaRPr lang="en-US" dirty="0"/>
          </a:p>
          <a:p>
            <a:pPr marL="0" indent="0">
              <a:buNone/>
            </a:pPr>
            <a:r>
              <a:rPr lang="en-US" b="1" dirty="0"/>
              <a:t> </a:t>
            </a:r>
            <a:endParaRPr lang="en-US" dirty="0"/>
          </a:p>
          <a:p>
            <a:pPr marL="0" indent="0">
              <a:buNone/>
            </a:pPr>
            <a:r>
              <a:rPr lang="en-US" b="1" dirty="0"/>
              <a:t>Appendix 1: Core Documents</a:t>
            </a:r>
            <a:endParaRPr lang="en-US" dirty="0"/>
          </a:p>
          <a:p>
            <a:pPr marL="0" indent="0">
              <a:buNone/>
            </a:pPr>
            <a:r>
              <a:rPr lang="en-US" b="1" dirty="0"/>
              <a:t>These are the primary teaching documents. They contain the Provincial position on the topics of Baptism and Holy Communion. Additional information on the history of confirmation is also provided. The complete documents are provided.</a:t>
            </a:r>
            <a:endParaRPr lang="en-US" dirty="0"/>
          </a:p>
          <a:p>
            <a:pPr marL="0" indent="0">
              <a:buNone/>
            </a:pPr>
            <a:r>
              <a:rPr lang="en-US" b="1" dirty="0"/>
              <a:t> </a:t>
            </a:r>
            <a:endParaRPr lang="en-US" dirty="0"/>
          </a:p>
          <a:p>
            <a:pPr marL="0" indent="0">
              <a:buNone/>
            </a:pPr>
            <a:r>
              <a:rPr lang="en-US" b="1" dirty="0"/>
              <a:t>Appendix 2: Concept Documents</a:t>
            </a:r>
            <a:endParaRPr lang="en-US" dirty="0"/>
          </a:p>
          <a:p>
            <a:pPr marL="0" indent="0">
              <a:buNone/>
            </a:pPr>
            <a:r>
              <a:rPr lang="en-US" b="1" dirty="0"/>
              <a:t>These are proposal documents that have been crafted using the Core Documents to address some anticipated issues and questions. Excerpts of these documents have been provided to give an idea of the content.</a:t>
            </a:r>
            <a:endParaRPr lang="en-US" dirty="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4131546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AED0-E73F-4132-B2CF-0A29487828FA}"/>
              </a:ext>
            </a:extLst>
          </p:cNvPr>
          <p:cNvSpPr>
            <a:spLocks noGrp="1"/>
          </p:cNvSpPr>
          <p:nvPr>
            <p:ph type="title"/>
          </p:nvPr>
        </p:nvSpPr>
        <p:spPr>
          <a:xfrm>
            <a:off x="628650" y="365126"/>
            <a:ext cx="7886700" cy="620295"/>
          </a:xfrm>
        </p:spPr>
        <p:txBody>
          <a:bodyPr>
            <a:normAutofit/>
          </a:bodyPr>
          <a:lstStyle/>
          <a:p>
            <a:r>
              <a:rPr lang="en-US" sz="3600" b="1" dirty="0"/>
              <a:t>Core Documents: Appendix 1</a:t>
            </a:r>
            <a:endParaRPr lang="en-US" sz="3600" dirty="0"/>
          </a:p>
        </p:txBody>
      </p:sp>
      <p:sp>
        <p:nvSpPr>
          <p:cNvPr id="3" name="Content Placeholder 2">
            <a:extLst>
              <a:ext uri="{FF2B5EF4-FFF2-40B4-BE49-F238E27FC236}">
                <a16:creationId xmlns:a16="http://schemas.microsoft.com/office/drawing/2014/main" id="{90FE95DE-6C13-4FA3-98C8-34E38BFE8B43}"/>
              </a:ext>
            </a:extLst>
          </p:cNvPr>
          <p:cNvSpPr>
            <a:spLocks noGrp="1"/>
          </p:cNvSpPr>
          <p:nvPr>
            <p:ph idx="1"/>
          </p:nvPr>
        </p:nvSpPr>
        <p:spPr/>
        <p:txBody>
          <a:bodyPr>
            <a:normAutofit/>
          </a:bodyPr>
          <a:lstStyle/>
          <a:p>
            <a:pPr marL="0" indent="0">
              <a:buNone/>
            </a:pPr>
            <a:r>
              <a:rPr lang="en-US" b="1" dirty="0"/>
              <a:t> 1. Baptism as the Gateway short answer leaflet (Policy Background Information) Produced in Triplicate </a:t>
            </a:r>
            <a:endParaRPr lang="en-US" dirty="0"/>
          </a:p>
          <a:p>
            <a:pPr marL="0" indent="0">
              <a:buNone/>
            </a:pPr>
            <a:r>
              <a:rPr lang="en-US" b="1" dirty="0"/>
              <a:t> </a:t>
            </a:r>
            <a:endParaRPr lang="en-US" dirty="0"/>
          </a:p>
          <a:p>
            <a:pPr marL="0" indent="0">
              <a:buNone/>
            </a:pPr>
            <a:r>
              <a:rPr lang="en-US" b="1" dirty="0"/>
              <a:t>2. Exploring Baptismal Theology </a:t>
            </a:r>
            <a:endParaRPr lang="en-US" dirty="0"/>
          </a:p>
          <a:p>
            <a:pPr marL="0" indent="0">
              <a:buNone/>
            </a:pPr>
            <a:r>
              <a:rPr lang="en-US" b="1" dirty="0"/>
              <a:t> </a:t>
            </a:r>
            <a:endParaRPr lang="en-US" dirty="0"/>
          </a:p>
          <a:p>
            <a:pPr marL="0" indent="0">
              <a:buNone/>
            </a:pPr>
            <a:r>
              <a:rPr lang="en-US" b="1" dirty="0"/>
              <a:t>3. Baptism as the Gateway with History of Confirmation booklet </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940000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E6E88-0804-465E-867B-2840E4F14147}"/>
              </a:ext>
            </a:extLst>
          </p:cNvPr>
          <p:cNvSpPr>
            <a:spLocks noGrp="1"/>
          </p:cNvSpPr>
          <p:nvPr>
            <p:ph type="title"/>
          </p:nvPr>
        </p:nvSpPr>
        <p:spPr>
          <a:xfrm>
            <a:off x="513241" y="399495"/>
            <a:ext cx="7886700" cy="829555"/>
          </a:xfrm>
        </p:spPr>
        <p:txBody>
          <a:bodyPr>
            <a:normAutofit/>
          </a:bodyPr>
          <a:lstStyle/>
          <a:p>
            <a:r>
              <a:rPr lang="en-US" sz="3600" b="1" dirty="0"/>
              <a:t>Concept Documents: Appendix 2</a:t>
            </a:r>
            <a:endParaRPr lang="en-US" sz="3600" dirty="0"/>
          </a:p>
        </p:txBody>
      </p:sp>
      <p:sp>
        <p:nvSpPr>
          <p:cNvPr id="3" name="Content Placeholder 2">
            <a:extLst>
              <a:ext uri="{FF2B5EF4-FFF2-40B4-BE49-F238E27FC236}">
                <a16:creationId xmlns:a16="http://schemas.microsoft.com/office/drawing/2014/main" id="{67E5EA22-4C66-4C07-9EBD-C85C75B68699}"/>
              </a:ext>
            </a:extLst>
          </p:cNvPr>
          <p:cNvSpPr>
            <a:spLocks noGrp="1"/>
          </p:cNvSpPr>
          <p:nvPr>
            <p:ph idx="1"/>
          </p:nvPr>
        </p:nvSpPr>
        <p:spPr>
          <a:xfrm>
            <a:off x="628650" y="1643633"/>
            <a:ext cx="7886700" cy="4814872"/>
          </a:xfrm>
        </p:spPr>
        <p:txBody>
          <a:bodyPr>
            <a:normAutofit fontScale="62500" lnSpcReduction="20000"/>
          </a:bodyPr>
          <a:lstStyle/>
          <a:p>
            <a:pPr marL="0" indent="0">
              <a:spcBef>
                <a:spcPts val="0"/>
              </a:spcBef>
              <a:buNone/>
            </a:pPr>
            <a:r>
              <a:rPr lang="en-US" b="1" dirty="0"/>
              <a:t> </a:t>
            </a:r>
            <a:endParaRPr lang="en-US" dirty="0"/>
          </a:p>
          <a:p>
            <a:pPr marL="0" indent="0">
              <a:spcBef>
                <a:spcPts val="0"/>
              </a:spcBef>
              <a:buNone/>
            </a:pPr>
            <a:r>
              <a:rPr lang="en-US" b="1" dirty="0"/>
              <a:t>1. Provincial Guidelines on Baptism as the Gateway to Holy Communion (For Church members) </a:t>
            </a:r>
            <a:endParaRPr lang="en-US" dirty="0"/>
          </a:p>
          <a:p>
            <a:pPr marL="0" indent="0">
              <a:spcBef>
                <a:spcPts val="0"/>
              </a:spcBef>
              <a:buNone/>
            </a:pPr>
            <a:r>
              <a:rPr lang="en-US" b="1" dirty="0"/>
              <a:t> </a:t>
            </a:r>
            <a:endParaRPr lang="en-US" dirty="0"/>
          </a:p>
          <a:p>
            <a:pPr marL="0" indent="0">
              <a:spcBef>
                <a:spcPts val="0"/>
              </a:spcBef>
              <a:buNone/>
            </a:pPr>
            <a:r>
              <a:rPr lang="en-US" b="1" dirty="0"/>
              <a:t>2. Provincial Guidelines on Baptism as the Gateway to Holy Communion (For Clergy and Licensed Church Workers) </a:t>
            </a:r>
            <a:endParaRPr lang="en-US" dirty="0"/>
          </a:p>
          <a:p>
            <a:pPr marL="0" indent="0">
              <a:spcBef>
                <a:spcPts val="0"/>
              </a:spcBef>
              <a:buNone/>
            </a:pPr>
            <a:r>
              <a:rPr lang="en-US" b="1" dirty="0"/>
              <a:t> </a:t>
            </a:r>
            <a:endParaRPr lang="en-US" dirty="0"/>
          </a:p>
          <a:p>
            <a:pPr marL="0" indent="0">
              <a:spcBef>
                <a:spcPts val="0"/>
              </a:spcBef>
              <a:buNone/>
            </a:pPr>
            <a:r>
              <a:rPr lang="en-US" b="1" dirty="0"/>
              <a:t>3. Provincial Guidelines on Baptism as the Gateway to Holy Communion (For Teachers, Parents, and Children) </a:t>
            </a:r>
            <a:endParaRPr lang="en-US" dirty="0"/>
          </a:p>
          <a:p>
            <a:pPr marL="0" indent="0">
              <a:spcBef>
                <a:spcPts val="0"/>
              </a:spcBef>
              <a:buNone/>
            </a:pPr>
            <a:r>
              <a:rPr lang="en-US" b="1" dirty="0"/>
              <a:t> </a:t>
            </a:r>
            <a:endParaRPr lang="en-US" dirty="0"/>
          </a:p>
          <a:p>
            <a:pPr marL="0" indent="0">
              <a:spcBef>
                <a:spcPts val="0"/>
              </a:spcBef>
              <a:buNone/>
            </a:pPr>
            <a:r>
              <a:rPr lang="en-US" b="1" dirty="0"/>
              <a:t> </a:t>
            </a:r>
            <a:endParaRPr lang="en-US" dirty="0"/>
          </a:p>
          <a:p>
            <a:pPr marL="0" indent="0">
              <a:spcBef>
                <a:spcPts val="0"/>
              </a:spcBef>
              <a:buNone/>
            </a:pPr>
            <a:r>
              <a:rPr lang="en-US" b="1" dirty="0"/>
              <a:t>4. Bible Study Guide on Baptism </a:t>
            </a:r>
            <a:endParaRPr lang="en-US" dirty="0"/>
          </a:p>
          <a:p>
            <a:pPr marL="0" indent="0">
              <a:spcBef>
                <a:spcPts val="0"/>
              </a:spcBef>
              <a:buNone/>
            </a:pPr>
            <a:r>
              <a:rPr lang="en-US" b="1" dirty="0"/>
              <a:t> </a:t>
            </a:r>
            <a:endParaRPr lang="en-US" dirty="0"/>
          </a:p>
          <a:p>
            <a:pPr marL="0" indent="0">
              <a:spcBef>
                <a:spcPts val="0"/>
              </a:spcBef>
              <a:buNone/>
            </a:pPr>
            <a:r>
              <a:rPr lang="en-US" b="1" dirty="0"/>
              <a:t>5. Sunday School Curriculum: Baptism (containing lesson plans, resource materials, background information) </a:t>
            </a:r>
            <a:endParaRPr lang="en-US" dirty="0"/>
          </a:p>
          <a:p>
            <a:pPr marL="0" indent="0">
              <a:spcBef>
                <a:spcPts val="0"/>
              </a:spcBef>
              <a:buNone/>
            </a:pPr>
            <a:r>
              <a:rPr lang="en-US" b="1" dirty="0"/>
              <a:t> </a:t>
            </a:r>
            <a:endParaRPr lang="en-US" dirty="0"/>
          </a:p>
          <a:p>
            <a:pPr marL="0" indent="0">
              <a:spcBef>
                <a:spcPts val="0"/>
              </a:spcBef>
              <a:buNone/>
            </a:pPr>
            <a:r>
              <a:rPr lang="en-US" b="1" dirty="0"/>
              <a:t>6. What every Parent should know and teach their child about Baptism (Covenant document) </a:t>
            </a:r>
            <a:endParaRPr lang="en-US" dirty="0"/>
          </a:p>
          <a:p>
            <a:pPr marL="0" indent="0">
              <a:spcBef>
                <a:spcPts val="0"/>
              </a:spcBef>
              <a:buNone/>
            </a:pPr>
            <a:r>
              <a:rPr lang="en-US" b="1" dirty="0"/>
              <a:t> </a:t>
            </a:r>
            <a:endParaRPr lang="en-US" dirty="0"/>
          </a:p>
          <a:p>
            <a:pPr marL="0" indent="0">
              <a:spcBef>
                <a:spcPts val="0"/>
              </a:spcBef>
              <a:buNone/>
            </a:pPr>
            <a:r>
              <a:rPr lang="en-US" b="1" dirty="0"/>
              <a:t>7. When is your child ready for Holy Communion Booklet </a:t>
            </a:r>
            <a:endParaRPr lang="en-US" dirty="0"/>
          </a:p>
          <a:p>
            <a:pPr marL="0" indent="0">
              <a:spcBef>
                <a:spcPts val="0"/>
              </a:spcBef>
              <a:buNone/>
            </a:pPr>
            <a:r>
              <a:rPr lang="en-US" b="1" dirty="0"/>
              <a:t> </a:t>
            </a:r>
            <a:endParaRPr lang="en-US" dirty="0"/>
          </a:p>
          <a:p>
            <a:pPr marL="0" indent="0">
              <a:spcBef>
                <a:spcPts val="0"/>
              </a:spcBef>
              <a:buNone/>
            </a:pPr>
            <a:r>
              <a:rPr lang="en-US" b="1" dirty="0"/>
              <a:t>8. Teach me about Holy Communion (Children’s Guide) </a:t>
            </a:r>
            <a:endParaRPr lang="en-US" dirty="0"/>
          </a:p>
          <a:p>
            <a:pPr marL="0" indent="0">
              <a:spcBef>
                <a:spcPts val="0"/>
              </a:spcBef>
              <a:buNone/>
            </a:pPr>
            <a:r>
              <a:rPr lang="en-US" b="1" dirty="0"/>
              <a:t> </a:t>
            </a:r>
            <a:endParaRPr lang="en-US" dirty="0"/>
          </a:p>
          <a:p>
            <a:pPr marL="0" indent="0">
              <a:spcBef>
                <a:spcPts val="0"/>
              </a:spcBef>
              <a:buNone/>
            </a:pPr>
            <a:r>
              <a:rPr lang="en-US" b="1" dirty="0"/>
              <a:t>9. Flyers &amp; Posters</a:t>
            </a:r>
            <a:endParaRPr lang="en-US" dirty="0"/>
          </a:p>
        </p:txBody>
      </p:sp>
    </p:spTree>
    <p:extLst>
      <p:ext uri="{BB962C8B-B14F-4D97-AF65-F5344CB8AC3E}">
        <p14:creationId xmlns:p14="http://schemas.microsoft.com/office/powerpoint/2010/main" val="4165068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713AA9-A9EA-40BA-B1BD-8CEAA9074093}"/>
              </a:ext>
            </a:extLst>
          </p:cNvPr>
          <p:cNvGrpSpPr/>
          <p:nvPr/>
        </p:nvGrpSpPr>
        <p:grpSpPr>
          <a:xfrm>
            <a:off x="1760220" y="248577"/>
            <a:ext cx="5623560" cy="6338657"/>
            <a:chOff x="0" y="0"/>
            <a:chExt cx="5623560" cy="6965004"/>
          </a:xfrm>
        </p:grpSpPr>
        <p:sp>
          <p:nvSpPr>
            <p:cNvPr id="8" name="Rectangle 7">
              <a:extLst>
                <a:ext uri="{FF2B5EF4-FFF2-40B4-BE49-F238E27FC236}">
                  <a16:creationId xmlns:a16="http://schemas.microsoft.com/office/drawing/2014/main" id="{CE2200E5-428A-4533-9AF3-7B3B768C910D}"/>
                </a:ext>
              </a:extLst>
            </p:cNvPr>
            <p:cNvSpPr/>
            <p:nvPr/>
          </p:nvSpPr>
          <p:spPr>
            <a:xfrm>
              <a:off x="0" y="0"/>
              <a:ext cx="5623560" cy="6965004"/>
            </a:xfrm>
            <a:prstGeom prst="rect">
              <a:avLst/>
            </a:prstGeom>
            <a:solidFill>
              <a:srgbClr val="A4063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defTabSz="914377"/>
              <a:endParaRPr lang="en-US" kern="0">
                <a:solidFill>
                  <a:srgbClr val="FFFFFF"/>
                </a:solidFill>
                <a:latin typeface="Microsoft Sans Serif"/>
              </a:endParaRPr>
            </a:p>
          </p:txBody>
        </p:sp>
        <p:sp>
          <p:nvSpPr>
            <p:cNvPr id="9" name="Text Box 2">
              <a:extLst>
                <a:ext uri="{FF2B5EF4-FFF2-40B4-BE49-F238E27FC236}">
                  <a16:creationId xmlns:a16="http://schemas.microsoft.com/office/drawing/2014/main" id="{31042B95-3427-422B-BCD4-EB257D5563A1}"/>
                </a:ext>
              </a:extLst>
            </p:cNvPr>
            <p:cNvSpPr txBox="1">
              <a:spLocks noChangeArrowheads="1"/>
            </p:cNvSpPr>
            <p:nvPr/>
          </p:nvSpPr>
          <p:spPr bwMode="auto">
            <a:xfrm>
              <a:off x="265471" y="553064"/>
              <a:ext cx="5166360" cy="5783580"/>
            </a:xfrm>
            <a:prstGeom prst="rect">
              <a:avLst/>
            </a:prstGeom>
            <a:noFill/>
            <a:ln w="9525">
              <a:noFill/>
              <a:miter lim="800000"/>
              <a:headEnd/>
              <a:tailEnd/>
            </a:ln>
          </p:spPr>
          <p:txBody>
            <a:bodyPr rot="0" vert="horz" wrap="square" lIns="91440" tIns="45720" rIns="91440" bIns="45720" anchor="t" anchorCtr="0">
              <a:noAutofit/>
            </a:bodyPr>
            <a:lstStyle/>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BAPTISM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AS THE GATEWAY TO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HOLY COMMUNION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The Church in the</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Province of the West Indies</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8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Provincial Communication Plan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p>
          </p:txBody>
        </p:sp>
      </p:grpSp>
    </p:spTree>
    <p:extLst>
      <p:ext uri="{BB962C8B-B14F-4D97-AF65-F5344CB8AC3E}">
        <p14:creationId xmlns:p14="http://schemas.microsoft.com/office/powerpoint/2010/main" val="31688790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F569-F1FD-4CD7-9343-89DE94AF303D}"/>
              </a:ext>
            </a:extLst>
          </p:cNvPr>
          <p:cNvSpPr>
            <a:spLocks noGrp="1"/>
          </p:cNvSpPr>
          <p:nvPr>
            <p:ph type="title"/>
          </p:nvPr>
        </p:nvSpPr>
        <p:spPr>
          <a:xfrm>
            <a:off x="628650" y="1660125"/>
            <a:ext cx="7886700" cy="2161206"/>
          </a:xfrm>
          <a:solidFill>
            <a:srgbClr val="FFFF00"/>
          </a:solidFill>
        </p:spPr>
        <p:txBody>
          <a:bodyPr>
            <a:normAutofit fontScale="90000"/>
          </a:bodyPr>
          <a:lstStyle/>
          <a:p>
            <a:pPr algn="ctr"/>
            <a:r>
              <a:rPr lang="en-US" b="1" dirty="0">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short answer leaflet</a:t>
            </a:r>
            <a:br>
              <a:rPr lang="en-US" dirty="0">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72252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2F733-298E-40F8-A8BB-BFEB07D15DC9}"/>
              </a:ext>
            </a:extLst>
          </p:cNvPr>
          <p:cNvSpPr>
            <a:spLocks noGrp="1"/>
          </p:cNvSpPr>
          <p:nvPr>
            <p:ph type="title"/>
          </p:nvPr>
        </p:nvSpPr>
        <p:spPr/>
        <p:txBody>
          <a:bodyPr>
            <a:normAutofit/>
          </a:bodyPr>
          <a:lstStyle/>
          <a:p>
            <a:r>
              <a:rPr lang="en-US" sz="3600" b="1" dirty="0"/>
              <a:t>History of Baptism and Holy Communion</a:t>
            </a:r>
          </a:p>
        </p:txBody>
      </p:sp>
      <p:sp>
        <p:nvSpPr>
          <p:cNvPr id="3" name="Content Placeholder 2">
            <a:extLst>
              <a:ext uri="{FF2B5EF4-FFF2-40B4-BE49-F238E27FC236}">
                <a16:creationId xmlns:a16="http://schemas.microsoft.com/office/drawing/2014/main" id="{7DCCA205-F146-4CEE-B576-A6D039AD1473}"/>
              </a:ext>
            </a:extLst>
          </p:cNvPr>
          <p:cNvSpPr>
            <a:spLocks noGrp="1"/>
          </p:cNvSpPr>
          <p:nvPr>
            <p:ph idx="1"/>
          </p:nvPr>
        </p:nvSpPr>
        <p:spPr>
          <a:xfrm>
            <a:off x="412955" y="1825624"/>
            <a:ext cx="8347587" cy="4447357"/>
          </a:xfrm>
        </p:spPr>
        <p:txBody>
          <a:bodyPr>
            <a:normAutofit/>
          </a:bodyPr>
          <a:lstStyle/>
          <a:p>
            <a:pPr marL="0" indent="0">
              <a:buNone/>
            </a:pPr>
            <a:r>
              <a:rPr lang="en-US" b="1" dirty="0"/>
              <a:t>1</a:t>
            </a:r>
            <a:r>
              <a:rPr lang="en-US" b="1" baseline="30000" dirty="0"/>
              <a:t>st</a:t>
            </a:r>
            <a:r>
              <a:rPr lang="en-US" b="1" dirty="0"/>
              <a:t> Century Church</a:t>
            </a:r>
          </a:p>
          <a:p>
            <a:pPr marL="0" indent="0">
              <a:buNone/>
            </a:pPr>
            <a:endParaRPr lang="en-US" dirty="0"/>
          </a:p>
          <a:p>
            <a:pPr marL="0" indent="0">
              <a:spcBef>
                <a:spcPts val="0"/>
              </a:spcBef>
              <a:buNone/>
            </a:pPr>
            <a:r>
              <a:rPr lang="en-US" sz="2000" b="1" kern="1400" dirty="0">
                <a:solidFill>
                  <a:srgbClr val="000000"/>
                </a:solidFill>
                <a:effectLst/>
                <a:ea typeface="Times New Roman" panose="02020603050405020304" pitchFamily="18" charset="0"/>
              </a:rPr>
              <a:t>Baptism as the Gateway</a:t>
            </a:r>
            <a:r>
              <a:rPr lang="en-US" sz="2000" b="1" kern="1400" dirty="0">
                <a:solidFill>
                  <a:srgbClr val="000000"/>
                </a:solidFill>
                <a:ea typeface="Times New Roman" panose="02020603050405020304" pitchFamily="18" charset="0"/>
              </a:rPr>
              <a:t>: According to the Didache (one of the oldest Christian documents), those who are not baptized “in the Lord’s name” are forbidden from participating in the Holy Eucharist.  </a:t>
            </a:r>
          </a:p>
          <a:p>
            <a:pPr marL="0" marR="0" indent="0">
              <a:spcBef>
                <a:spcPts val="0"/>
              </a:spcBef>
              <a:spcAft>
                <a:spcPts val="0"/>
              </a:spcAft>
              <a:buNone/>
            </a:pPr>
            <a:endParaRPr lang="en-US" sz="2000" b="1" kern="1400" dirty="0">
              <a:solidFill>
                <a:srgbClr val="000000"/>
              </a:solidFill>
              <a:effectLst/>
              <a:ea typeface="Times New Roman" panose="02020603050405020304" pitchFamily="18" charset="0"/>
            </a:endParaRPr>
          </a:p>
          <a:p>
            <a:pPr marL="0" marR="0" indent="0">
              <a:spcBef>
                <a:spcPts val="0"/>
              </a:spcBef>
              <a:spcAft>
                <a:spcPts val="0"/>
              </a:spcAft>
              <a:buNone/>
            </a:pPr>
            <a:r>
              <a:rPr lang="en-US" sz="2000" b="1" kern="1400" dirty="0">
                <a:solidFill>
                  <a:srgbClr val="000000"/>
                </a:solidFill>
                <a:effectLst/>
                <a:ea typeface="Times New Roman" panose="02020603050405020304" pitchFamily="18" charset="0"/>
              </a:rPr>
              <a:t>Catechumenate</a:t>
            </a:r>
            <a:r>
              <a:rPr lang="en-US" sz="2000" b="1" kern="1400" dirty="0">
                <a:solidFill>
                  <a:srgbClr val="000000"/>
                </a:solidFill>
                <a:ea typeface="Times New Roman" panose="02020603050405020304" pitchFamily="18" charset="0"/>
              </a:rPr>
              <a:t>: Tertullian speaks of a detailed and extensive preparation of candidates for baptism which could last for up to three years. </a:t>
            </a:r>
            <a:endParaRPr lang="en-US" sz="2000" b="1" kern="1400" dirty="0">
              <a:solidFill>
                <a:srgbClr val="000000"/>
              </a:solidFill>
              <a:effectLst/>
              <a:ea typeface="Times New Roman" panose="02020603050405020304" pitchFamily="18" charset="0"/>
            </a:endParaRPr>
          </a:p>
          <a:p>
            <a:pPr marL="0" marR="0" indent="0">
              <a:spcBef>
                <a:spcPts val="0"/>
              </a:spcBef>
              <a:spcAft>
                <a:spcPts val="0"/>
              </a:spcAft>
              <a:buNone/>
            </a:pPr>
            <a:endParaRPr lang="en-US" sz="2000" b="1" kern="1400" dirty="0">
              <a:solidFill>
                <a:srgbClr val="000000"/>
              </a:solidFill>
              <a:ea typeface="Times New Roman" panose="02020603050405020304" pitchFamily="18" charset="0"/>
            </a:endParaRPr>
          </a:p>
          <a:p>
            <a:pPr marL="0" indent="0">
              <a:spcBef>
                <a:spcPts val="0"/>
              </a:spcBef>
              <a:buNone/>
            </a:pPr>
            <a:r>
              <a:rPr lang="en-US" sz="2000" b="1" kern="1400" dirty="0">
                <a:solidFill>
                  <a:srgbClr val="000000"/>
                </a:solidFill>
                <a:ea typeface="Times New Roman" panose="02020603050405020304" pitchFamily="18" charset="0"/>
              </a:rPr>
              <a:t>Form of Baptism: The form of baptism is to be that which utilizes the Trinitarian formula, thus water was to be poured “thrice upon the candidate’s head in the name of the Father, Son, and Holy Spirit”.  </a:t>
            </a:r>
          </a:p>
          <a:p>
            <a:pPr marL="0" indent="0">
              <a:spcBef>
                <a:spcPts val="0"/>
              </a:spcBef>
              <a:buNone/>
            </a:pPr>
            <a:endParaRPr lang="en-US" sz="2000" b="1" kern="1400" dirty="0">
              <a:solidFill>
                <a:srgbClr val="000000"/>
              </a:solidFill>
              <a:ea typeface="Times New Roman" panose="02020603050405020304" pitchFamily="18" charset="0"/>
            </a:endParaRPr>
          </a:p>
          <a:p>
            <a:pPr marL="0" indent="0">
              <a:spcBef>
                <a:spcPts val="0"/>
              </a:spcBef>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a:t>
            </a:r>
            <a:r>
              <a:rPr lang="en-US" sz="1600" kern="1400" dirty="0">
                <a:solidFill>
                  <a:srgbClr val="000000"/>
                </a:solidFill>
                <a:ea typeface="Times New Roman" panose="02020603050405020304" pitchFamily="18" charset="0"/>
              </a:rPr>
              <a:t>pg. 37)</a:t>
            </a:r>
          </a:p>
        </p:txBody>
      </p:sp>
    </p:spTree>
    <p:extLst>
      <p:ext uri="{BB962C8B-B14F-4D97-AF65-F5344CB8AC3E}">
        <p14:creationId xmlns:p14="http://schemas.microsoft.com/office/powerpoint/2010/main" val="2993317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1F3F-D9A2-4D21-8194-4ACB1D96AC28}"/>
              </a:ext>
            </a:extLst>
          </p:cNvPr>
          <p:cNvSpPr>
            <a:spLocks noGrp="1"/>
          </p:cNvSpPr>
          <p:nvPr>
            <p:ph type="title"/>
          </p:nvPr>
        </p:nvSpPr>
        <p:spPr>
          <a:xfrm>
            <a:off x="628649" y="429642"/>
            <a:ext cx="7886700" cy="1325563"/>
          </a:xfrm>
        </p:spPr>
        <p:txBody>
          <a:bodyPr>
            <a:normAutofit/>
          </a:bodyPr>
          <a:lstStyle/>
          <a:p>
            <a:r>
              <a:rPr lang="en-US" sz="2700" b="1" dirty="0">
                <a:effectLst/>
                <a:latin typeface="Times New Roman" panose="02020603050405020304" pitchFamily="18" charset="0"/>
                <a:ea typeface="Times New Roman" panose="02020603050405020304" pitchFamily="18" charset="0"/>
                <a:cs typeface="Times New Roman" panose="02020603050405020304" pitchFamily="18" charset="0"/>
              </a:rPr>
              <a:t>1. What change is being proposed by the Provincial Synod?</a:t>
            </a:r>
            <a:endParaRPr lang="en-US" dirty="0"/>
          </a:p>
        </p:txBody>
      </p:sp>
      <p:sp>
        <p:nvSpPr>
          <p:cNvPr id="3" name="Content Placeholder 2">
            <a:extLst>
              <a:ext uri="{FF2B5EF4-FFF2-40B4-BE49-F238E27FC236}">
                <a16:creationId xmlns:a16="http://schemas.microsoft.com/office/drawing/2014/main" id="{30AC282F-C45D-47F5-8AE8-8196DF813C36}"/>
              </a:ext>
            </a:extLst>
          </p:cNvPr>
          <p:cNvSpPr>
            <a:spLocks noGrp="1"/>
          </p:cNvSpPr>
          <p:nvPr>
            <p:ph idx="1"/>
          </p:nvPr>
        </p:nvSpPr>
        <p:spPr/>
        <p:txBody>
          <a:bodyPr/>
          <a:lstStyle/>
          <a:p>
            <a:pPr marL="0" indent="0">
              <a:buNone/>
            </a:pPr>
            <a:endParaRPr lang="en-US" dirty="0"/>
          </a:p>
          <a:p>
            <a:pPr marL="0" indent="0">
              <a:buNone/>
            </a:pPr>
            <a:endParaRPr lang="en-US" dirty="0"/>
          </a:p>
        </p:txBody>
      </p:sp>
      <p:pic>
        <p:nvPicPr>
          <p:cNvPr id="10" name="Picture 9">
            <a:extLst>
              <a:ext uri="{FF2B5EF4-FFF2-40B4-BE49-F238E27FC236}">
                <a16:creationId xmlns:a16="http://schemas.microsoft.com/office/drawing/2014/main" id="{5B840A71-960E-45D2-B7AC-751B4EB5D2F6}"/>
              </a:ext>
            </a:extLst>
          </p:cNvPr>
          <p:cNvPicPr>
            <a:picLocks noChangeAspect="1"/>
          </p:cNvPicPr>
          <p:nvPr/>
        </p:nvPicPr>
        <p:blipFill>
          <a:blip r:embed="rId2"/>
          <a:stretch>
            <a:fillRect/>
          </a:stretch>
        </p:blipFill>
        <p:spPr>
          <a:xfrm>
            <a:off x="776238" y="1825625"/>
            <a:ext cx="7591523" cy="4924284"/>
          </a:xfrm>
          <a:prstGeom prst="rect">
            <a:avLst/>
          </a:prstGeom>
        </p:spPr>
      </p:pic>
    </p:spTree>
    <p:extLst>
      <p:ext uri="{BB962C8B-B14F-4D97-AF65-F5344CB8AC3E}">
        <p14:creationId xmlns:p14="http://schemas.microsoft.com/office/powerpoint/2010/main" val="2292898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496FE-E171-4445-9D81-4C34CF574478}"/>
              </a:ext>
            </a:extLst>
          </p:cNvPr>
          <p:cNvSpPr>
            <a:spLocks noGrp="1"/>
          </p:cNvSpPr>
          <p:nvPr>
            <p:ph type="title"/>
          </p:nvPr>
        </p:nvSpPr>
        <p:spPr/>
        <p:txBody>
          <a:bodyPr>
            <a:norm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2. What does this mean for churches?</a:t>
            </a:r>
            <a:br>
              <a:rPr lang="en-US" sz="3600" dirty="0">
                <a:latin typeface="Times New Roman" panose="02020603050405020304" pitchFamily="18" charset="0"/>
                <a:ea typeface="Times New Roman" panose="02020603050405020304" pitchFamily="18"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EFBD370B-4E89-4220-8B99-B275C551B330}"/>
              </a:ext>
            </a:extLst>
          </p:cNvPr>
          <p:cNvSpPr>
            <a:spLocks noGrp="1"/>
          </p:cNvSpPr>
          <p:nvPr>
            <p:ph idx="1"/>
          </p:nvPr>
        </p:nvSpPr>
        <p:spPr/>
        <p:txBody>
          <a:bodyPr/>
          <a:lstStyle/>
          <a:p>
            <a:pPr marL="99060" marR="239395" indent="0" algn="just">
              <a:lnSpc>
                <a:spcPct val="111000"/>
              </a:lnSpc>
              <a:spcBef>
                <a:spcPts val="0"/>
              </a:spcBef>
              <a:spcAft>
                <a:spcPts val="2045"/>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 It means that all </a:t>
            </a:r>
            <a:r>
              <a:rPr lang="en-US"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persons will be admitted to Holy Communion</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9060" marR="239395" indent="0" algn="just">
              <a:lnSpc>
                <a:spcPct val="111000"/>
              </a:lnSpc>
              <a:spcBef>
                <a:spcPts val="0"/>
              </a:spcBef>
              <a:spcAft>
                <a:spcPts val="2045"/>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II. it means that persons will not have to also be confirmed to be admitted to Holy Communion</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136728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9144D-FDDE-4ABA-82FA-B2A5C434D036}"/>
              </a:ext>
            </a:extLst>
          </p:cNvPr>
          <p:cNvSpPr>
            <a:spLocks noGrp="1"/>
          </p:cNvSpPr>
          <p:nvPr>
            <p:ph type="title"/>
          </p:nvPr>
        </p:nvSpPr>
        <p:spPr/>
        <p:txBody>
          <a:bodyPr>
            <a:norm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3. Why are we making this change?</a:t>
            </a:r>
            <a:br>
              <a:rPr lang="en-US" sz="3600" dirty="0">
                <a:latin typeface="Times New Roman" panose="02020603050405020304" pitchFamily="18" charset="0"/>
                <a:ea typeface="Times New Roman" panose="02020603050405020304" pitchFamily="18"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A3FDC119-7BFD-42F3-9673-76C11F859E49}"/>
              </a:ext>
            </a:extLst>
          </p:cNvPr>
          <p:cNvSpPr>
            <a:spLocks noGrp="1"/>
          </p:cNvSpPr>
          <p:nvPr>
            <p:ph idx="1"/>
          </p:nvPr>
        </p:nvSpPr>
        <p:spPr/>
        <p:txBody>
          <a:bodyPr/>
          <a:lstStyle/>
          <a:p>
            <a:pPr marL="99060" marR="239395" indent="0" algn="just">
              <a:lnSpc>
                <a:spcPct val="111000"/>
              </a:lnSpc>
              <a:spcBef>
                <a:spcPts val="0"/>
              </a:spcBef>
              <a:spcAft>
                <a:spcPts val="2045"/>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There is a recognition that the early church required only Baptism as the gateway to Holy Communion and that we should return to this position.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9060" marR="239395" indent="0" algn="just">
              <a:lnSpc>
                <a:spcPct val="111000"/>
              </a:lnSpc>
              <a:spcBef>
                <a:spcPts val="0"/>
              </a:spcBef>
              <a:spcAft>
                <a:spcPts val="2045"/>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Baptism is a complete Christian initiation sacrament. In Baptism, we are made full members. We should enjoy the full benefits of the family of the Church, including participating in the Sacrament of Holy Communion.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43345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B4EA-6CB9-4179-9EA5-FFFE3019E3C6}"/>
              </a:ext>
            </a:extLst>
          </p:cNvPr>
          <p:cNvSpPr>
            <a:spLocks noGrp="1"/>
          </p:cNvSpPr>
          <p:nvPr>
            <p:ph type="title"/>
          </p:nvPr>
        </p:nvSpPr>
        <p:spPr/>
        <p:txBody>
          <a:bodyPr>
            <a:normAutofit/>
          </a:bodyPr>
          <a:lstStyle/>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4. Will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baptised</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children be admitted to Holy Communion?</a:t>
            </a:r>
            <a:br>
              <a:rPr lang="en-US" sz="2800" dirty="0">
                <a:latin typeface="Times New Roman" panose="02020603050405020304" pitchFamily="18" charset="0"/>
                <a:ea typeface="Times New Roman" panose="02020603050405020304" pitchFamily="18"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902FBB70-1EB4-4741-A6E8-C35CA9C8368F}"/>
              </a:ext>
            </a:extLst>
          </p:cNvPr>
          <p:cNvSpPr>
            <a:spLocks noGrp="1"/>
          </p:cNvSpPr>
          <p:nvPr>
            <p:ph idx="1"/>
          </p:nvPr>
        </p:nvSpPr>
        <p:spPr/>
        <p:txBody>
          <a:bodyPr/>
          <a:lstStyle/>
          <a:p>
            <a:pPr marL="99060" marR="239395" indent="0">
              <a:lnSpc>
                <a:spcPct val="111000"/>
              </a:lnSpc>
              <a:spcBef>
                <a:spcPts val="0"/>
              </a:spcBef>
              <a:spcAft>
                <a:spcPts val="2045"/>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Yes, all </a:t>
            </a:r>
            <a:r>
              <a:rPr lang="en-US"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children will be freely welcomed to Holy Communion as their parents and guardians permit</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27535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532EB-6E30-4443-9B8C-CA252D5BBF78}"/>
              </a:ext>
            </a:extLst>
          </p:cNvPr>
          <p:cNvSpPr>
            <a:spLocks noGrp="1"/>
          </p:cNvSpPr>
          <p:nvPr>
            <p:ph type="title"/>
          </p:nvPr>
        </p:nvSpPr>
        <p:spPr/>
        <p:txBody>
          <a:bodyPr>
            <a:no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5. Who will decide when </a:t>
            </a:r>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baptised</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children are ready to receive Holy Communion?</a:t>
            </a:r>
            <a:br>
              <a:rPr lang="en-US" sz="3200" dirty="0">
                <a:latin typeface="Times New Roman" panose="02020603050405020304" pitchFamily="18" charset="0"/>
                <a:ea typeface="Times New Roman" panose="02020603050405020304" pitchFamily="18"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D3E98BC9-C500-40C3-AB56-8D75E2C28621}"/>
              </a:ext>
            </a:extLst>
          </p:cNvPr>
          <p:cNvSpPr>
            <a:spLocks noGrp="1"/>
          </p:cNvSpPr>
          <p:nvPr>
            <p:ph idx="1"/>
          </p:nvPr>
        </p:nvSpPr>
        <p:spPr>
          <a:xfrm>
            <a:off x="690794" y="1994300"/>
            <a:ext cx="7886700" cy="4351338"/>
          </a:xfrm>
        </p:spPr>
        <p:txBody>
          <a:bodyPr/>
          <a:lstStyle/>
          <a:p>
            <a:pPr marL="99060" marR="239395" indent="0">
              <a:lnSpc>
                <a:spcPct val="111000"/>
              </a:lnSpc>
              <a:spcBef>
                <a:spcPts val="0"/>
              </a:spcBef>
              <a:spcAft>
                <a:spcPts val="2045"/>
              </a:spcAft>
              <a:buNone/>
            </a:pP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Parents and guardians in consultation with their priest will be the ones to help to make the decision when </a:t>
            </a:r>
            <a:r>
              <a:rPr lang="en-US" sz="3600"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 children will be admitted to Holy Communion</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46106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88D0-8190-4B89-823D-1300414E0FA4}"/>
              </a:ext>
            </a:extLst>
          </p:cNvPr>
          <p:cNvSpPr>
            <a:spLocks noGrp="1"/>
          </p:cNvSpPr>
          <p:nvPr>
            <p:ph type="title"/>
          </p:nvPr>
        </p:nvSpPr>
        <p:spPr>
          <a:xfrm>
            <a:off x="708549" y="798990"/>
            <a:ext cx="7886700" cy="1814977"/>
          </a:xfrm>
        </p:spPr>
        <p:txBody>
          <a:bodyPr>
            <a:normAutofit/>
          </a:bodyPr>
          <a:lstStyle/>
          <a:p>
            <a:r>
              <a:rPr lang="en-US" sz="3100" b="1" dirty="0">
                <a:latin typeface="Times New Roman" panose="02020603050405020304" pitchFamily="18" charset="0"/>
                <a:ea typeface="Times New Roman" panose="02020603050405020304" pitchFamily="18" charset="0"/>
                <a:cs typeface="Times New Roman" panose="02020603050405020304" pitchFamily="18" charset="0"/>
              </a:rPr>
              <a:t>6. Will persons who are </a:t>
            </a:r>
            <a:r>
              <a:rPr lang="en-US" sz="3100" b="1" dirty="0" err="1">
                <a:latin typeface="Times New Roman" panose="02020603050405020304" pitchFamily="18" charset="0"/>
                <a:ea typeface="Times New Roman" panose="02020603050405020304" pitchFamily="18" charset="0"/>
                <a:cs typeface="Times New Roman" panose="02020603050405020304" pitchFamily="18" charset="0"/>
              </a:rPr>
              <a:t>baptised</a:t>
            </a:r>
            <a:r>
              <a:rPr lang="en-US" sz="3100" b="1" dirty="0">
                <a:latin typeface="Times New Roman" panose="02020603050405020304" pitchFamily="18" charset="0"/>
                <a:ea typeface="Times New Roman" panose="02020603050405020304" pitchFamily="18" charset="0"/>
                <a:cs typeface="Times New Roman" panose="02020603050405020304" pitchFamily="18" charset="0"/>
              </a:rPr>
              <a:t> and are members of other Christian denominations be admitted to Holy Eucharist?</a:t>
            </a:r>
            <a:endParaRPr lang="en-US" dirty="0"/>
          </a:p>
        </p:txBody>
      </p:sp>
      <p:sp>
        <p:nvSpPr>
          <p:cNvPr id="3" name="Content Placeholder 2">
            <a:extLst>
              <a:ext uri="{FF2B5EF4-FFF2-40B4-BE49-F238E27FC236}">
                <a16:creationId xmlns:a16="http://schemas.microsoft.com/office/drawing/2014/main" id="{78381579-B1FC-44C2-8324-03BEA1C90E70}"/>
              </a:ext>
            </a:extLst>
          </p:cNvPr>
          <p:cNvSpPr>
            <a:spLocks noGrp="1"/>
          </p:cNvSpPr>
          <p:nvPr>
            <p:ph idx="1"/>
          </p:nvPr>
        </p:nvSpPr>
        <p:spPr>
          <a:xfrm>
            <a:off x="628650" y="3071673"/>
            <a:ext cx="7886700" cy="3105289"/>
          </a:xfrm>
        </p:spPr>
        <p:txBody>
          <a:bodyPr/>
          <a:lstStyle/>
          <a:p>
            <a:pPr marL="99060" marR="239395" indent="0">
              <a:lnSpc>
                <a:spcPct val="111000"/>
              </a:lnSpc>
              <a:spcBef>
                <a:spcPts val="0"/>
              </a:spcBef>
              <a:spcAft>
                <a:spcPts val="2045"/>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All persons who are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in water and in the name of the Holy Trinity are permitted to receive Holy Communion at the Celebration of the Holy Eucharist within our dioceses and jurisdictions. None is required so to receive, but no barrier should be erected to prevent all the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from making their Communion.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27742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6F104-5CE5-4F1E-9E39-43031D5CEF24}"/>
              </a:ext>
            </a:extLst>
          </p:cNvPr>
          <p:cNvSpPr>
            <a:spLocks noGrp="1"/>
          </p:cNvSpPr>
          <p:nvPr>
            <p:ph type="title"/>
          </p:nvPr>
        </p:nvSpPr>
        <p:spPr/>
        <p:txBody>
          <a:bodyPr>
            <a:no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7. What will happen to the rite of Confirmation?</a:t>
            </a:r>
            <a:br>
              <a:rPr lang="en-US" sz="3200" dirty="0">
                <a:latin typeface="Times New Roman" panose="02020603050405020304" pitchFamily="18" charset="0"/>
                <a:ea typeface="Times New Roman" panose="02020603050405020304" pitchFamily="18"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7EAD9B9A-5C1C-42CE-B386-CDB793847DF8}"/>
              </a:ext>
            </a:extLst>
          </p:cNvPr>
          <p:cNvSpPr>
            <a:spLocks noGrp="1"/>
          </p:cNvSpPr>
          <p:nvPr>
            <p:ph idx="1"/>
          </p:nvPr>
        </p:nvSpPr>
        <p:spPr>
          <a:xfrm>
            <a:off x="504363" y="2032986"/>
            <a:ext cx="7886700" cy="3327231"/>
          </a:xfrm>
        </p:spPr>
        <p:txBody>
          <a:bodyPr/>
          <a:lstStyle/>
          <a:p>
            <a:pPr marL="0" marR="0" indent="0">
              <a:lnSpc>
                <a:spcPct val="115000"/>
              </a:lnSpc>
              <a:spcBef>
                <a:spcPts val="0"/>
              </a:spcBef>
              <a:spcAft>
                <a:spcPts val="80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Confirmation can become a mature affirmation of faith and recommitment to the vows made in Baptism. This recommitment would affirm the relationship between the individual who is renewing baptismal promises and the Lord into whom he/she was </a:t>
            </a:r>
            <a:r>
              <a:rPr lang="en-US" b="1" dirty="0" err="1">
                <a:effectLst/>
                <a:latin typeface="Times New Roman" panose="02020603050405020304" pitchFamily="18" charset="0"/>
                <a:ea typeface="Times New Roman" panose="02020603050405020304" pitchFamily="18" charset="0"/>
                <a:cs typeface="Times New Roman" panose="02020603050405020304" pitchFamily="18" charset="0"/>
              </a:rPr>
              <a:t>baptised</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77549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713AA9-A9EA-40BA-B1BD-8CEAA9074093}"/>
              </a:ext>
            </a:extLst>
          </p:cNvPr>
          <p:cNvGrpSpPr/>
          <p:nvPr/>
        </p:nvGrpSpPr>
        <p:grpSpPr>
          <a:xfrm>
            <a:off x="1760220" y="248577"/>
            <a:ext cx="5623560" cy="6338657"/>
            <a:chOff x="0" y="0"/>
            <a:chExt cx="5623560" cy="6965004"/>
          </a:xfrm>
        </p:grpSpPr>
        <p:sp>
          <p:nvSpPr>
            <p:cNvPr id="8" name="Rectangle 7">
              <a:extLst>
                <a:ext uri="{FF2B5EF4-FFF2-40B4-BE49-F238E27FC236}">
                  <a16:creationId xmlns:a16="http://schemas.microsoft.com/office/drawing/2014/main" id="{CE2200E5-428A-4533-9AF3-7B3B768C910D}"/>
                </a:ext>
              </a:extLst>
            </p:cNvPr>
            <p:cNvSpPr/>
            <p:nvPr/>
          </p:nvSpPr>
          <p:spPr>
            <a:xfrm>
              <a:off x="0" y="0"/>
              <a:ext cx="5623560" cy="6965004"/>
            </a:xfrm>
            <a:prstGeom prst="rect">
              <a:avLst/>
            </a:prstGeom>
            <a:solidFill>
              <a:srgbClr val="A4063E"/>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defTabSz="914377"/>
              <a:endParaRPr lang="en-US" kern="0">
                <a:solidFill>
                  <a:srgbClr val="FFFFFF"/>
                </a:solidFill>
                <a:latin typeface="Microsoft Sans Serif"/>
              </a:endParaRPr>
            </a:p>
          </p:txBody>
        </p:sp>
        <p:sp>
          <p:nvSpPr>
            <p:cNvPr id="9" name="Text Box 2">
              <a:extLst>
                <a:ext uri="{FF2B5EF4-FFF2-40B4-BE49-F238E27FC236}">
                  <a16:creationId xmlns:a16="http://schemas.microsoft.com/office/drawing/2014/main" id="{31042B95-3427-422B-BCD4-EB257D5563A1}"/>
                </a:ext>
              </a:extLst>
            </p:cNvPr>
            <p:cNvSpPr txBox="1">
              <a:spLocks noChangeArrowheads="1"/>
            </p:cNvSpPr>
            <p:nvPr/>
          </p:nvSpPr>
          <p:spPr bwMode="auto">
            <a:xfrm>
              <a:off x="265471" y="553064"/>
              <a:ext cx="5166360" cy="5783580"/>
            </a:xfrm>
            <a:prstGeom prst="rect">
              <a:avLst/>
            </a:prstGeom>
            <a:noFill/>
            <a:ln w="9525">
              <a:noFill/>
              <a:miter lim="800000"/>
              <a:headEnd/>
              <a:tailEnd/>
            </a:ln>
          </p:spPr>
          <p:txBody>
            <a:bodyPr rot="0" vert="horz" wrap="square" lIns="91440" tIns="45720" rIns="91440" bIns="45720" anchor="t" anchorCtr="0">
              <a:noAutofit/>
            </a:bodyPr>
            <a:lstStyle/>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BAPTISM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AS THE GATEWAY TO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36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HOLY COMMUNION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The Church in the</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Province of the West Indies</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8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Provincial Communication Plan</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algn="ct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2400" b="1"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endPar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endParaRPr>
            </a:p>
            <a:p>
              <a:pPr defTabSz="914377">
                <a:lnSpc>
                  <a:spcPct val="115000"/>
                </a:lnSpc>
              </a:pPr>
              <a:r>
                <a:rPr lang="en-US" sz="1400" kern="0" dirty="0">
                  <a:solidFill>
                    <a:srgbClr val="FFFFFF"/>
                  </a:solidFill>
                  <a:latin typeface="Microsoft Sans Serif" panose="020B0604020202020204" pitchFamily="34" charset="0"/>
                  <a:ea typeface="Times New Roman" panose="02020603050405020304" pitchFamily="18" charset="0"/>
                  <a:cs typeface="Times New Roman" panose="02020603050405020304" pitchFamily="18" charset="0"/>
                </a:rPr>
                <a:t> </a:t>
              </a:r>
            </a:p>
          </p:txBody>
        </p:sp>
      </p:grpSp>
    </p:spTree>
    <p:extLst>
      <p:ext uri="{BB962C8B-B14F-4D97-AF65-F5344CB8AC3E}">
        <p14:creationId xmlns:p14="http://schemas.microsoft.com/office/powerpoint/2010/main" val="2896643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BDE52-9FBA-4398-BBF2-AF39FCC4A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80D6C0-B82E-41F9-A89F-3FD7CFDC368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477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A9D9-B890-466B-9792-FA38AF20C28E}"/>
              </a:ext>
            </a:extLst>
          </p:cNvPr>
          <p:cNvSpPr>
            <a:spLocks noGrp="1"/>
          </p:cNvSpPr>
          <p:nvPr>
            <p:ph type="title"/>
          </p:nvPr>
        </p:nvSpPr>
        <p:spPr>
          <a:xfrm>
            <a:off x="628650" y="196645"/>
            <a:ext cx="7886700" cy="1325563"/>
          </a:xfrm>
        </p:spPr>
        <p:txBody>
          <a:bodyPr/>
          <a:lstStyle/>
          <a:p>
            <a:r>
              <a:rPr lang="en-US" dirty="0"/>
              <a:t>Holy Communion to Infants</a:t>
            </a:r>
          </a:p>
        </p:txBody>
      </p:sp>
      <p:sp>
        <p:nvSpPr>
          <p:cNvPr id="3" name="Content Placeholder 2">
            <a:extLst>
              <a:ext uri="{FF2B5EF4-FFF2-40B4-BE49-F238E27FC236}">
                <a16:creationId xmlns:a16="http://schemas.microsoft.com/office/drawing/2014/main" id="{90C5D4F0-A41B-455B-89E4-43B4D04975EF}"/>
              </a:ext>
            </a:extLst>
          </p:cNvPr>
          <p:cNvSpPr>
            <a:spLocks noGrp="1"/>
          </p:cNvSpPr>
          <p:nvPr>
            <p:ph idx="1"/>
          </p:nvPr>
        </p:nvSpPr>
        <p:spPr>
          <a:xfrm>
            <a:off x="412955" y="1522208"/>
            <a:ext cx="8465574" cy="4906756"/>
          </a:xfrm>
        </p:spPr>
        <p:txBody>
          <a:bodyPr>
            <a:noAutofit/>
          </a:bodyPr>
          <a:lstStyle/>
          <a:p>
            <a:pPr marL="0" marR="0" indent="0">
              <a:lnSpc>
                <a:spcPct val="115000"/>
              </a:lnSpc>
              <a:spcBef>
                <a:spcPts val="0"/>
              </a:spcBef>
              <a:spcAft>
                <a:spcPts val="800"/>
              </a:spcAft>
              <a:buNone/>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Infants receive Holy Communion in the Western Church </a:t>
            </a:r>
          </a:p>
          <a:p>
            <a:pPr marL="0" marR="0" indent="0">
              <a:lnSpc>
                <a:spcPct val="115000"/>
              </a:lnSpc>
              <a:spcBef>
                <a:spcPts val="0"/>
              </a:spcBef>
              <a:spcAft>
                <a:spcPts val="800"/>
              </a:spcAft>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3</a:t>
            </a:r>
            <a:r>
              <a:rPr lang="en-US" sz="2200" b="1" baseline="30000" dirty="0">
                <a:latin typeface="Times New Roman" panose="02020603050405020304" pitchFamily="18" charset="0"/>
                <a:ea typeface="Times New Roman" panose="02020603050405020304" pitchFamily="18" charset="0"/>
                <a:cs typeface="Times New Roman" panose="02020603050405020304" pitchFamily="18" charset="0"/>
              </a:rPr>
              <a:t>rd</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Infants receive Holy Communion in Northern Africa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15000"/>
              </a:lnSpc>
              <a:spcBef>
                <a:spcPts val="0"/>
              </a:spcBef>
              <a:spcAft>
                <a:spcPts val="800"/>
              </a:spcAft>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4</a:t>
            </a:r>
            <a:r>
              <a:rPr lang="en-US" sz="22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Sicily recorded that an eighteen-month-old received the Eucharist and the Fourth Century Apostolic Constitution referred to babes in arms taking the Bread and Wine as well.  </a:t>
            </a:r>
          </a:p>
          <a:p>
            <a:pPr marL="0" marR="0" indent="0">
              <a:lnSpc>
                <a:spcPct val="115000"/>
              </a:lnSpc>
              <a:spcBef>
                <a:spcPts val="0"/>
              </a:spcBef>
              <a:spcAft>
                <a:spcPts val="800"/>
              </a:spcAft>
              <a:buNone/>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7</a:t>
            </a:r>
            <a:r>
              <a:rPr lang="en-US" sz="22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C</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entury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liturgical text, the ORDOROMANUS XI and a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sz="22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Roman pontifical both gave instructions presuming that nursing infants would receive communion. The Gregorian Sacramentary required explicitly that infants be communicated immediately after their baptisms, and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Elfric</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of York ordered his clergy to give newly baptized infants the Eucharist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15000"/>
              </a:lnSpc>
              <a:spcBef>
                <a:spcPts val="0"/>
              </a:spcBef>
              <a:spcAft>
                <a:spcPts val="800"/>
              </a:spcAft>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(Baptism as the Gateway to Holy Communion Compiled document page 49)</a:t>
            </a:r>
            <a:endParaRPr lang="en-US" sz="1600" dirty="0"/>
          </a:p>
        </p:txBody>
      </p:sp>
    </p:spTree>
    <p:extLst>
      <p:ext uri="{BB962C8B-B14F-4D97-AF65-F5344CB8AC3E}">
        <p14:creationId xmlns:p14="http://schemas.microsoft.com/office/powerpoint/2010/main" val="174540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F25E-FE36-45F1-9A10-9B0413656D84}"/>
              </a:ext>
            </a:extLst>
          </p:cNvPr>
          <p:cNvSpPr>
            <a:spLocks noGrp="1"/>
          </p:cNvSpPr>
          <p:nvPr>
            <p:ph type="title"/>
          </p:nvPr>
        </p:nvSpPr>
        <p:spPr>
          <a:xfrm>
            <a:off x="628650" y="345461"/>
            <a:ext cx="7886700" cy="1325563"/>
          </a:xfrm>
        </p:spPr>
        <p:txBody>
          <a:bodyPr/>
          <a:lstStyle/>
          <a:p>
            <a:r>
              <a:rPr lang="en-US" dirty="0"/>
              <a:t>Holy Communion to Infants</a:t>
            </a:r>
          </a:p>
        </p:txBody>
      </p:sp>
      <p:sp>
        <p:nvSpPr>
          <p:cNvPr id="3" name="Content Placeholder 2">
            <a:extLst>
              <a:ext uri="{FF2B5EF4-FFF2-40B4-BE49-F238E27FC236}">
                <a16:creationId xmlns:a16="http://schemas.microsoft.com/office/drawing/2014/main" id="{60771EE1-889F-4DE8-A4C8-C1C62AA3BD5A}"/>
              </a:ext>
            </a:extLst>
          </p:cNvPr>
          <p:cNvSpPr>
            <a:spLocks noGrp="1"/>
          </p:cNvSpPr>
          <p:nvPr>
            <p:ph idx="1"/>
          </p:nvPr>
        </p:nvSpPr>
        <p:spPr>
          <a:xfrm>
            <a:off x="275303" y="1884619"/>
            <a:ext cx="8593394" cy="4351338"/>
          </a:xfrm>
        </p:spPr>
        <p:txBody>
          <a:bodyPr>
            <a:normAutofit fontScale="70000" lnSpcReduction="20000"/>
          </a:bodyPr>
          <a:lstStyle/>
          <a:p>
            <a:pPr marL="0" marR="0" indent="0">
              <a:lnSpc>
                <a:spcPct val="115000"/>
              </a:lnSpc>
              <a:spcBef>
                <a:spcPts val="0"/>
              </a:spcBef>
              <a:spcAft>
                <a:spcPts val="800"/>
              </a:spcAft>
              <a:buNone/>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IN ANGLICANISM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lnSpc>
                <a:spcPct val="115000"/>
              </a:lnSpc>
              <a:spcBef>
                <a:spcPts val="0"/>
              </a:spcBef>
              <a:spcAft>
                <a:spcPts val="800"/>
              </a:spcAft>
              <a:buNone/>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16</a:t>
            </a:r>
            <a:r>
              <a:rPr lang="en-US" sz="28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and 17</a:t>
            </a:r>
            <a:r>
              <a:rPr lang="en-US" sz="2800" b="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Debates in England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between those who practiced infant baptism and those who insisted on believer’s baptism. Jeremy Taylor even argued that infants should be given both sacraments or none.</a:t>
            </a:r>
          </a:p>
          <a:p>
            <a:pPr marL="0" marR="0" indent="0">
              <a:lnSpc>
                <a:spcPct val="115000"/>
              </a:lnSpc>
              <a:spcBef>
                <a:spcPts val="0"/>
              </a:spcBef>
              <a:spcAft>
                <a:spcPts val="800"/>
              </a:spcAft>
              <a:buNone/>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18</a:t>
            </a:r>
            <a:r>
              <a:rPr lang="en-US" sz="2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Infant communion was practiced by Non-jurors (</a:t>
            </a:r>
            <a:r>
              <a:rPr lang="en-US" dirty="0"/>
              <a:t>A non-juror is </a:t>
            </a:r>
            <a:r>
              <a:rPr lang="en-US" b="1" dirty="0"/>
              <a:t>a person who refuses to swear a particular oath</a:t>
            </a:r>
            <a:r>
              <a:rPr lang="en-US" dirty="0"/>
              <a:t>: In British history, non-jurors refused to swear allegiance to William and Mary and their heirs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as part of their recovery of ancient liturgical practices. </a:t>
            </a:r>
          </a:p>
          <a:p>
            <a:pPr marL="0" marR="0" indent="0">
              <a:lnSpc>
                <a:spcPct val="115000"/>
              </a:lnSpc>
              <a:spcBef>
                <a:spcPts val="0"/>
              </a:spcBef>
              <a:spcAft>
                <a:spcPts val="800"/>
              </a:spcAft>
              <a:buNone/>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 49)</a:t>
            </a:r>
            <a:endParaRPr lang="en-US" dirty="0"/>
          </a:p>
        </p:txBody>
      </p:sp>
    </p:spTree>
    <p:extLst>
      <p:ext uri="{BB962C8B-B14F-4D97-AF65-F5344CB8AC3E}">
        <p14:creationId xmlns:p14="http://schemas.microsoft.com/office/powerpoint/2010/main" val="19143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D55E4-C260-4DD2-93E7-B928D1401EBE}"/>
              </a:ext>
            </a:extLst>
          </p:cNvPr>
          <p:cNvSpPr>
            <a:spLocks noGrp="1"/>
          </p:cNvSpPr>
          <p:nvPr>
            <p:ph type="title"/>
          </p:nvPr>
        </p:nvSpPr>
        <p:spPr>
          <a:xfrm>
            <a:off x="628650" y="345461"/>
            <a:ext cx="7886700" cy="1325563"/>
          </a:xfrm>
        </p:spPr>
        <p:txBody>
          <a:bodyPr>
            <a:normAutofit/>
          </a:bodyPr>
          <a:lstStyle/>
          <a:p>
            <a:r>
              <a:rPr lang="en-US" sz="3200" b="1" dirty="0"/>
              <a:t>Withdrawal of Holy Communion from Infants</a:t>
            </a:r>
          </a:p>
        </p:txBody>
      </p:sp>
      <p:sp>
        <p:nvSpPr>
          <p:cNvPr id="3" name="Content Placeholder 2">
            <a:extLst>
              <a:ext uri="{FF2B5EF4-FFF2-40B4-BE49-F238E27FC236}">
                <a16:creationId xmlns:a16="http://schemas.microsoft.com/office/drawing/2014/main" id="{49EE6B35-D851-4A64-800F-A62AA220513A}"/>
              </a:ext>
            </a:extLst>
          </p:cNvPr>
          <p:cNvSpPr>
            <a:spLocks noGrp="1"/>
          </p:cNvSpPr>
          <p:nvPr>
            <p:ph idx="1"/>
          </p:nvPr>
        </p:nvSpPr>
        <p:spPr>
          <a:xfrm>
            <a:off x="403123" y="1825624"/>
            <a:ext cx="8298425" cy="4667249"/>
          </a:xfrm>
        </p:spPr>
        <p:txBody>
          <a:bodyPr>
            <a:normAutofit fontScale="92500"/>
          </a:bodyPr>
          <a:lstStyle/>
          <a:p>
            <a:pPr marL="0" marR="0" indent="0" algn="just">
              <a:lnSpc>
                <a:spcPct val="110000"/>
              </a:lnSpc>
              <a:spcBef>
                <a:spcPts val="0"/>
              </a:spcBef>
              <a:buNone/>
            </a:pP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The withdrawal happened in stages in the 11</a:t>
            </a:r>
            <a:r>
              <a:rPr lang="en-US" sz="23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and 12</a:t>
            </a:r>
            <a:r>
              <a:rPr lang="en-US" sz="23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centuries</a:t>
            </a:r>
          </a:p>
          <a:p>
            <a:pPr marL="0" marR="0" indent="0" algn="just">
              <a:lnSpc>
                <a:spcPct val="110000"/>
              </a:lnSpc>
              <a:spcBef>
                <a:spcPts val="0"/>
              </a:spcBef>
              <a:buNone/>
            </a:pPr>
            <a:r>
              <a:rPr lang="en-US" sz="2300" b="1" dirty="0">
                <a:latin typeface="Times New Roman" panose="02020603050405020304" pitchFamily="18" charset="0"/>
                <a:ea typeface="Times New Roman" panose="02020603050405020304" pitchFamily="18" charset="0"/>
                <a:cs typeface="Times New Roman" panose="02020603050405020304" pitchFamily="18" charset="0"/>
              </a:rPr>
              <a:t>It</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had nothing to do with knowledge or confirmation. </a:t>
            </a:r>
          </a:p>
          <a:p>
            <a:pPr marL="0" marR="0" indent="0" algn="just">
              <a:lnSpc>
                <a:spcPct val="110000"/>
              </a:lnSpc>
              <a:spcBef>
                <a:spcPts val="0"/>
              </a:spcBef>
              <a:buNone/>
            </a:pPr>
            <a:endParaRPr lang="en-US" sz="23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buNone/>
            </a:pPr>
            <a:r>
              <a:rPr lang="en-US" sz="2300" b="1" dirty="0">
                <a:latin typeface="Times New Roman" panose="02020603050405020304" pitchFamily="18" charset="0"/>
                <a:ea typeface="Times New Roman" panose="02020603050405020304" pitchFamily="18" charset="0"/>
                <a:cs typeface="Times New Roman" panose="02020603050405020304" pitchFamily="18" charset="0"/>
              </a:rPr>
              <a:t>Reasons:</a:t>
            </a:r>
          </a:p>
          <a:p>
            <a:pPr marL="0" marR="0" indent="0" algn="just">
              <a:lnSpc>
                <a:spcPct val="110000"/>
              </a:lnSpc>
              <a:spcBef>
                <a:spcPts val="0"/>
              </a:spcBef>
              <a:buNone/>
            </a:pPr>
            <a:endPar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buNone/>
            </a:pP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1. The difficulty experienced by some infants in fully swallowing the consecrated Bread led to the practice of giving infants only the cup. </a:t>
            </a:r>
          </a:p>
          <a:p>
            <a:pPr marL="0" marR="0" indent="0" algn="just">
              <a:lnSpc>
                <a:spcPct val="110000"/>
              </a:lnSpc>
              <a:spcBef>
                <a:spcPts val="0"/>
              </a:spcBef>
              <a:buNone/>
            </a:pPr>
            <a:endPar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buNone/>
            </a:pP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2. When the practice of giving the laity the consecrated wine gradually ceased over the course of the 11</a:t>
            </a:r>
            <a:r>
              <a:rPr lang="en-US" sz="23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and 12</a:t>
            </a:r>
            <a:r>
              <a:rPr lang="en-US" sz="23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 centuries it had the incidental effect of eliminating the one kind in which infants received.</a:t>
            </a:r>
          </a:p>
          <a:p>
            <a:pPr marL="0" marR="0" indent="0" algn="just">
              <a:lnSpc>
                <a:spcPct val="110000"/>
              </a:lnSpc>
              <a:spcBef>
                <a:spcPts val="0"/>
              </a:spcBef>
              <a:buNone/>
            </a:pPr>
            <a:endPar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buNone/>
            </a:pPr>
            <a:r>
              <a:rPr lang="en-US" sz="17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 49)</a:t>
            </a:r>
            <a:endParaRPr lang="en-US" sz="17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0000"/>
              </a:lnSpc>
              <a:spcBef>
                <a:spcPts val="0"/>
              </a:spcBef>
              <a:buNone/>
            </a:pPr>
            <a:endPar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b="1" dirty="0"/>
          </a:p>
        </p:txBody>
      </p:sp>
    </p:spTree>
    <p:extLst>
      <p:ext uri="{BB962C8B-B14F-4D97-AF65-F5344CB8AC3E}">
        <p14:creationId xmlns:p14="http://schemas.microsoft.com/office/powerpoint/2010/main" val="106849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E8E3-17BB-41BD-BDAD-CE7252AE813C}"/>
              </a:ext>
            </a:extLst>
          </p:cNvPr>
          <p:cNvSpPr>
            <a:spLocks noGrp="1"/>
          </p:cNvSpPr>
          <p:nvPr>
            <p:ph type="title"/>
          </p:nvPr>
        </p:nvSpPr>
        <p:spPr>
          <a:xfrm>
            <a:off x="491613" y="345461"/>
            <a:ext cx="8023737" cy="1325563"/>
          </a:xfrm>
        </p:spPr>
        <p:txBody>
          <a:bodyPr/>
          <a:lstStyle/>
          <a:p>
            <a:r>
              <a:rPr lang="en-US" dirty="0"/>
              <a:t>Age of Discretion/ Understanding</a:t>
            </a:r>
          </a:p>
        </p:txBody>
      </p:sp>
      <p:sp>
        <p:nvSpPr>
          <p:cNvPr id="3" name="Content Placeholder 2">
            <a:extLst>
              <a:ext uri="{FF2B5EF4-FFF2-40B4-BE49-F238E27FC236}">
                <a16:creationId xmlns:a16="http://schemas.microsoft.com/office/drawing/2014/main" id="{D86FEB85-3F6E-4F7D-955B-4BFF2DCA9C81}"/>
              </a:ext>
            </a:extLst>
          </p:cNvPr>
          <p:cNvSpPr>
            <a:spLocks noGrp="1"/>
          </p:cNvSpPr>
          <p:nvPr>
            <p:ph idx="1"/>
          </p:nvPr>
        </p:nvSpPr>
        <p:spPr>
          <a:xfrm>
            <a:off x="628650" y="2192593"/>
            <a:ext cx="7886700" cy="4404852"/>
          </a:xfrm>
        </p:spPr>
        <p:txBody>
          <a:bodyPr>
            <a:normAutofit lnSpcReduction="10000"/>
          </a:bodyPr>
          <a:lstStyle/>
          <a:p>
            <a:pPr marL="0" marR="0" indent="0" algn="just">
              <a:lnSpc>
                <a:spcPct val="115000"/>
              </a:lnSpc>
              <a:spcBef>
                <a:spcPts val="0"/>
              </a:spcBef>
              <a:spcAft>
                <a:spcPts val="80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Century - pious traditions arose about the need to have reached the age of discretion before communion, but this was not the cause of the end of infant communion.</a:t>
            </a:r>
          </a:p>
          <a:p>
            <a:pPr marL="0" marR="0" indent="0" algn="just">
              <a:lnSpc>
                <a:spcPct val="115000"/>
              </a:lnSpc>
              <a:spcBef>
                <a:spcPts val="0"/>
              </a:spcBef>
              <a:spcAft>
                <a:spcPts val="800"/>
              </a:spcAf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It was 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 teaching of Thomas Aquinas which influenced the Councils of Florence and Trent and led to the decision. He wrote of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aetas</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perfecta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'perfect age', when the person acquired a certain dignity. </a:t>
            </a:r>
          </a:p>
          <a:p>
            <a:pPr marL="0" marR="0" indent="0">
              <a:lnSpc>
                <a:spcPct val="115000"/>
              </a:lnSpc>
              <a:spcBef>
                <a:spcPts val="0"/>
              </a:spcBef>
              <a:spcAft>
                <a:spcPts val="800"/>
              </a:spcAf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800"/>
              </a:spcAft>
              <a:buNone/>
            </a:pPr>
            <a:r>
              <a:rPr lang="en-US" sz="1700" dirty="0">
                <a:effectLst/>
                <a:latin typeface="Times New Roman" panose="02020603050405020304" pitchFamily="18" charset="0"/>
                <a:ea typeface="Times New Roman" panose="02020603050405020304" pitchFamily="18" charset="0"/>
                <a:cs typeface="Times New Roman" panose="02020603050405020304" pitchFamily="18" charset="0"/>
              </a:rPr>
              <a:t>(Baptism as the Gateway to Holy Communion Compiled document pages 49-50)</a:t>
            </a:r>
            <a:endParaRPr lang="en-US" sz="17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3374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15006</TotalTime>
  <Words>2214</Words>
  <Application>Microsoft Office PowerPoint</Application>
  <PresentationFormat>On-screen Show (4:3)</PresentationFormat>
  <Paragraphs>486</Paragraphs>
  <Slides>58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Aharoni</vt:lpstr>
      <vt:lpstr>Arial</vt:lpstr>
      <vt:lpstr>Arial Black</vt:lpstr>
      <vt:lpstr>Calibri</vt:lpstr>
      <vt:lpstr>Calibri Light</vt:lpstr>
      <vt:lpstr>Microsoft Sans Serif</vt:lpstr>
      <vt:lpstr>Times New Roman</vt:lpstr>
      <vt:lpstr>Office Theme</vt:lpstr>
      <vt:lpstr>PowerPoint Presentation</vt:lpstr>
      <vt:lpstr> </vt:lpstr>
      <vt:lpstr>Organisation of the Presentation</vt:lpstr>
      <vt:lpstr>Early Church Practice of Baptism as the Gateway to Holy Communion</vt:lpstr>
      <vt:lpstr>History of Baptism and Holy Communion</vt:lpstr>
      <vt:lpstr>Holy Communion to Infants</vt:lpstr>
      <vt:lpstr>Holy Communion to Infants</vt:lpstr>
      <vt:lpstr>Withdrawal of Holy Communion from Infants</vt:lpstr>
      <vt:lpstr>Age of Discretion/ Understanding</vt:lpstr>
      <vt:lpstr>Development of Confirmation</vt:lpstr>
      <vt:lpstr>Explanations for the need for Confirmation (Hand-laying &amp; Anointing)</vt:lpstr>
      <vt:lpstr>Explanations for the need for Confirmation (Hand-laying &amp; Anointing)</vt:lpstr>
      <vt:lpstr>Confirmation as the Gateway: Anglicanism</vt:lpstr>
      <vt:lpstr>Returning to the Early Church Practice of Baptism as the Gateway to Holy Communion</vt:lpstr>
      <vt:lpstr>Resolution of the Provincial Synod May 2019  Proposed a return to the Early Church practice of Baptism as the Gateway to Holy Communion and mandated a period of teaching on Baptism, Faith Formation and the Spiritual Disciplines</vt:lpstr>
      <vt:lpstr>CPWI Plan for Communicating Policy Change</vt:lpstr>
      <vt:lpstr>CPWI Plan for Communicating Policy Change</vt:lpstr>
      <vt:lpstr>CPWI Plan for Communicating Policy Change</vt:lpstr>
      <vt:lpstr>PowerPoint Presentation</vt:lpstr>
      <vt:lpstr>Avenues of Communication</vt:lpstr>
      <vt:lpstr>Avenues of Communication: Promotional Videos </vt:lpstr>
      <vt:lpstr>Avenues of Communication</vt:lpstr>
      <vt:lpstr>Avenues of Communication: Discussion Event</vt:lpstr>
      <vt:lpstr>Avenues of Communication</vt:lpstr>
      <vt:lpstr>Avenues of Communication:  Posters and Flyers Competition</vt:lpstr>
      <vt:lpstr>Avenues of Communication</vt:lpstr>
      <vt:lpstr>Avenues of Communication:  Diocesan Sunday School Resources</vt:lpstr>
      <vt:lpstr>PowerPoint Presentation</vt:lpstr>
      <vt:lpstr>Teaching Series: </vt:lpstr>
      <vt:lpstr>Teaching Series: Training the Trainers </vt:lpstr>
      <vt:lpstr>Teaching Series: Training the Trainers</vt:lpstr>
      <vt:lpstr>PowerPoint Presentation</vt:lpstr>
      <vt:lpstr>Resources Note:</vt:lpstr>
      <vt:lpstr>List of Resources</vt:lpstr>
      <vt:lpstr>Resources Recommended For Members of Clergy and Licensed Church Workers:</vt:lpstr>
      <vt:lpstr>Resources Recommended For Church Members: </vt:lpstr>
      <vt:lpstr>Resources Recommended For Sunday School Teachers: </vt:lpstr>
      <vt:lpstr>Resources Recommended For Parents and Guardians: </vt:lpstr>
      <vt:lpstr>Resources Recommended For Children and Youth: </vt:lpstr>
      <vt:lpstr>Communication Plan: Summary</vt:lpstr>
      <vt:lpstr>PowerPoint Presentation</vt:lpstr>
      <vt:lpstr>1. Getting the Word Out:</vt:lpstr>
      <vt:lpstr>2. Teaching Time:</vt:lpstr>
      <vt:lpstr>Teaching Topics</vt:lpstr>
      <vt:lpstr>3. Teaching Resources: </vt:lpstr>
      <vt:lpstr>Core Documents: Appendix 1</vt:lpstr>
      <vt:lpstr>Concept Documents: Appendix 2</vt:lpstr>
      <vt:lpstr>PowerPoint Presentation</vt:lpstr>
      <vt:lpstr>Baptism as the Gateway to Holy Communion short answer leaflet </vt:lpstr>
      <vt:lpstr>1. What change is being proposed by the Provincial Synod?</vt:lpstr>
      <vt:lpstr>2. What does this mean for churches? </vt:lpstr>
      <vt:lpstr>3. Why are we making this change? </vt:lpstr>
      <vt:lpstr>  4. Will baptised children be admitted to Holy Communion? </vt:lpstr>
      <vt:lpstr>5. Who will decide when baptised children are ready to receive Holy Communion? </vt:lpstr>
      <vt:lpstr>6. Will persons who are baptised and are members of other Christian denominations be admitted to Holy Eucharist?</vt:lpstr>
      <vt:lpstr>7. What will happen to the rite of Confirmation?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Blake</dc:creator>
  <cp:lastModifiedBy>Garth Minott</cp:lastModifiedBy>
  <cp:revision>40</cp:revision>
  <dcterms:created xsi:type="dcterms:W3CDTF">2020-07-29T23:07:53Z</dcterms:created>
  <dcterms:modified xsi:type="dcterms:W3CDTF">2023-01-08T11:34:34Z</dcterms:modified>
</cp:coreProperties>
</file>